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68" r:id="rId5"/>
    <p:sldId id="257" r:id="rId6"/>
    <p:sldId id="258" r:id="rId7"/>
    <p:sldId id="265" r:id="rId8"/>
    <p:sldId id="266" r:id="rId9"/>
    <p:sldId id="260" r:id="rId10"/>
    <p:sldId id="269"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15"/>
  </p:normalViewPr>
  <p:slideViewPr>
    <p:cSldViewPr>
      <p:cViewPr varScale="1">
        <p:scale>
          <a:sx n="122" d="100"/>
          <a:sy n="122" d="100"/>
        </p:scale>
        <p:origin x="13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7" d="100"/>
          <a:sy n="97" d="100"/>
        </p:scale>
        <p:origin x="3688"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000"/>
            </a:lvl1pPr>
          </a:lstStyle>
          <a:p>
            <a:pPr>
              <a:defRPr/>
            </a:pPr>
            <a:r>
              <a:rPr lang="en-US"/>
              <a:t>7/17/11</a:t>
            </a:r>
          </a:p>
          <a:p>
            <a:pPr>
              <a:defRPr/>
            </a:pPr>
            <a:r>
              <a:rPr lang="en-US"/>
              <a:t>Memorial Blvd.</a:t>
            </a:r>
          </a:p>
          <a:p>
            <a:pPr>
              <a:defRPr/>
            </a:pPr>
            <a:r>
              <a:rPr lang="en-US"/>
              <a:t>File: 673</a:t>
            </a:r>
          </a:p>
          <a:p>
            <a:pPr>
              <a:defRPr/>
            </a:pPr>
            <a:r>
              <a:rPr lang="en-US"/>
              <a:t>Chris Reeves</a:t>
            </a:r>
          </a:p>
          <a:p>
            <a:pPr>
              <a:defRPr/>
            </a:pPr>
            <a:r>
              <a:rPr lang="en-US"/>
              <a:t>www.thegoodteacher.com</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3A6F83A-ACB1-411A-8FAA-4842EF9B8CA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88EC4C-22AC-4F9E-9F46-9A9276AF2366}" type="datetimeFigureOut">
              <a:rPr lang="en-US" smtClean="0"/>
              <a:t>9/15/19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9673AD-5683-4965-8E11-699E66FAABC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673AD-5683-4965-8E11-699E66FAABCC}"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3200" y="0"/>
            <a:ext cx="1182688" cy="887413"/>
          </a:xfrm>
        </p:spPr>
      </p:sp>
      <p:sp>
        <p:nvSpPr>
          <p:cNvPr id="3" name="Notes Placeholder 2"/>
          <p:cNvSpPr>
            <a:spLocks noGrp="1"/>
          </p:cNvSpPr>
          <p:nvPr>
            <p:ph type="body" idx="1"/>
          </p:nvPr>
        </p:nvSpPr>
        <p:spPr>
          <a:xfrm>
            <a:off x="152400" y="990600"/>
            <a:ext cx="6553200" cy="7924800"/>
          </a:xfrm>
        </p:spPr>
        <p:txBody>
          <a:bodyPr>
            <a:normAutofit/>
          </a:bodyPr>
          <a:lstStyle/>
          <a:p>
            <a:endParaRPr lang="en-US" sz="1300" dirty="0"/>
          </a:p>
        </p:txBody>
      </p:sp>
      <p:sp>
        <p:nvSpPr>
          <p:cNvPr id="4" name="Slide Number Placeholder 3"/>
          <p:cNvSpPr>
            <a:spLocks noGrp="1"/>
          </p:cNvSpPr>
          <p:nvPr>
            <p:ph type="sldNum" sz="quarter" idx="10"/>
          </p:nvPr>
        </p:nvSpPr>
        <p:spPr/>
        <p:txBody>
          <a:bodyPr/>
          <a:lstStyle/>
          <a:p>
            <a:fld id="{AD9673AD-5683-4965-8E11-699E66FAABCC}"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0"/>
            <a:ext cx="2286000" cy="1714500"/>
          </a:xfrm>
        </p:spPr>
      </p:sp>
      <p:sp>
        <p:nvSpPr>
          <p:cNvPr id="3" name="Notes Placeholder 2"/>
          <p:cNvSpPr>
            <a:spLocks noGrp="1"/>
          </p:cNvSpPr>
          <p:nvPr>
            <p:ph type="body" idx="1"/>
          </p:nvPr>
        </p:nvSpPr>
        <p:spPr>
          <a:xfrm>
            <a:off x="152400" y="1828800"/>
            <a:ext cx="6553200" cy="7086600"/>
          </a:xfrm>
        </p:spPr>
        <p:txBody>
          <a:bodyPr>
            <a:normAutofit/>
          </a:bodyPr>
          <a:lstStyle/>
          <a:p>
            <a:pPr marL="285750" indent="-285750">
              <a:buAutoNum type="romanUcPeriod"/>
            </a:pPr>
            <a:r>
              <a:rPr lang="en-US" dirty="0" smtClean="0"/>
              <a:t>We may take note that MISTAKES are LEARNING opportunities </a:t>
            </a:r>
          </a:p>
          <a:p>
            <a:pPr marL="285750" indent="-285750">
              <a:buAutoNum type="romanUcPeriod"/>
            </a:pPr>
            <a:endParaRPr lang="en-US" dirty="0"/>
          </a:p>
          <a:p>
            <a:pPr marL="742950" lvl="1" indent="-285750">
              <a:buAutoNum type="alphaUcPeriod"/>
            </a:pPr>
            <a:r>
              <a:rPr lang="en-US" dirty="0" smtClean="0"/>
              <a:t>Would the guy that gathered these wild gourds turn around and take some home to his family to eat for tomorrow night?  Or would he learn from his mistake?  </a:t>
            </a:r>
            <a:endParaRPr lang="en-US" dirty="0"/>
          </a:p>
          <a:p>
            <a:pPr marL="742950" lvl="1" indent="-285750">
              <a:buAutoNum type="alphaUcPeriod"/>
            </a:pPr>
            <a:r>
              <a:rPr lang="en-US" dirty="0" smtClean="0"/>
              <a:t>It is incredible how many people I have figuratively seen gather up wild gourds and discover that they are poisonous and then go out in their lives and gather them up again and make the same mistake and suffer greater and greater consequences as a result.</a:t>
            </a:r>
          </a:p>
          <a:p>
            <a:pPr marL="742950" lvl="1" indent="-285750">
              <a:buAutoNum type="alphaUcPeriod"/>
            </a:pPr>
            <a:r>
              <a:rPr lang="en-US" dirty="0" smtClean="0"/>
              <a:t>A great invention was the eraser on the end of a pencil.  We all make mistakes, the question is will we learn from them.  Someone has said “if you want different, do different”  We all know people making the same mistakes and getting the same results.  Perhaps it is high time to change the recipe.  We also hear “experience is a great teacher”  but that is not the case.  I have seen people have a lot of experience and they get hit over and over again and they get black eyes over and over again.  (We were looking at an old yearbook the other day and I am not proud of this but I have the remnants of a black eye in that yearbook photo.  The thing about it that is ironic is that the guy next to me in the yearbook is the guy that gave it to me and he has a cut on his forehead in the picture.  That is not a good memory and it never should have happened but I tell you what, I learned from the experience because I have evaluated the experience-never get into a fight with a guy that has a tattoo of a panther scrawled across his chest.  We know that fighting is not what the Lord would have us do.)  So experience is not a great teacher per se, but evaluated experience is a good teacher.  There is change based on the evaluation.  </a:t>
            </a:r>
          </a:p>
          <a:p>
            <a:pPr marL="742950" lvl="1" indent="-285750">
              <a:buAutoNum type="alphaUcPeriod"/>
            </a:pPr>
            <a:r>
              <a:rPr lang="en-US" dirty="0" smtClean="0"/>
              <a:t>If alcohol is a temptation for you then do not put yourself in a position in a circumstance where it is going to be offered and where you will feel pressured to fit in.  Get out of the situation.  It is that same principle that causes the individual struggling with pornography to ask the ? Where am I when this occurs?  What circumstances lend themselves to a failure in this area.  If a marriage is not working well and there is failure there-the same old same old is not working, what can I do to get different results?  Mistakes are learning opportunities.  Will I learn from them?</a:t>
            </a:r>
          </a:p>
          <a:p>
            <a:pPr marL="742950" lvl="1" indent="-285750">
              <a:buAutoNum type="alphaUcPeriod"/>
            </a:pPr>
            <a:r>
              <a:rPr lang="en-US" dirty="0" smtClean="0"/>
              <a:t>We are expected to: 1 Cor. 10:11; Isaiah 1:1-6</a:t>
            </a:r>
            <a:endParaRPr lang="en-US" dirty="0"/>
          </a:p>
        </p:txBody>
      </p:sp>
      <p:sp>
        <p:nvSpPr>
          <p:cNvPr id="4" name="Slide Number Placeholder 3"/>
          <p:cNvSpPr>
            <a:spLocks noGrp="1"/>
          </p:cNvSpPr>
          <p:nvPr>
            <p:ph type="sldNum" sz="quarter" idx="10"/>
          </p:nvPr>
        </p:nvSpPr>
        <p:spPr/>
        <p:txBody>
          <a:bodyPr/>
          <a:lstStyle/>
          <a:p>
            <a:fld id="{AD9673AD-5683-4965-8E11-699E66FAABCC}"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0"/>
            <a:ext cx="2286000" cy="1714500"/>
          </a:xfrm>
        </p:spPr>
      </p:sp>
      <p:sp>
        <p:nvSpPr>
          <p:cNvPr id="3" name="Notes Placeholder 2"/>
          <p:cNvSpPr>
            <a:spLocks noGrp="1"/>
          </p:cNvSpPr>
          <p:nvPr>
            <p:ph type="body" idx="1"/>
          </p:nvPr>
        </p:nvSpPr>
        <p:spPr>
          <a:xfrm>
            <a:off x="152400" y="1828800"/>
            <a:ext cx="6553200" cy="7010400"/>
          </a:xfrm>
        </p:spPr>
        <p:txBody>
          <a:bodyPr>
            <a:normAutofit/>
          </a:bodyPr>
          <a:lstStyle/>
          <a:p>
            <a:pPr marL="285750" indent="-285750">
              <a:buAutoNum type="romanUcPeriod" startAt="2"/>
            </a:pPr>
            <a:endParaRPr lang="en-US" dirty="0"/>
          </a:p>
        </p:txBody>
      </p:sp>
      <p:sp>
        <p:nvSpPr>
          <p:cNvPr id="4" name="Slide Number Placeholder 3"/>
          <p:cNvSpPr>
            <a:spLocks noGrp="1"/>
          </p:cNvSpPr>
          <p:nvPr>
            <p:ph type="sldNum" sz="quarter" idx="10"/>
          </p:nvPr>
        </p:nvSpPr>
        <p:spPr/>
        <p:txBody>
          <a:bodyPr/>
          <a:lstStyle/>
          <a:p>
            <a:fld id="{AD9673AD-5683-4965-8E11-699E66FAABCC}"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19400" y="0"/>
            <a:ext cx="1117600" cy="838200"/>
          </a:xfrm>
        </p:spPr>
      </p:sp>
      <p:sp>
        <p:nvSpPr>
          <p:cNvPr id="3" name="Notes Placeholder 2"/>
          <p:cNvSpPr>
            <a:spLocks noGrp="1"/>
          </p:cNvSpPr>
          <p:nvPr>
            <p:ph type="body" idx="1"/>
          </p:nvPr>
        </p:nvSpPr>
        <p:spPr>
          <a:xfrm>
            <a:off x="228600" y="990600"/>
            <a:ext cx="6400800" cy="7924800"/>
          </a:xfrm>
        </p:spPr>
        <p:txBody>
          <a:bodyPr>
            <a:normAutofit/>
          </a:bodyPr>
          <a:lstStyle/>
          <a:p>
            <a:pPr marL="742950" lvl="1" indent="-285750"/>
            <a:endParaRPr lang="en-US" dirty="0"/>
          </a:p>
        </p:txBody>
      </p:sp>
      <p:sp>
        <p:nvSpPr>
          <p:cNvPr id="4" name="Slide Number Placeholder 3"/>
          <p:cNvSpPr>
            <a:spLocks noGrp="1"/>
          </p:cNvSpPr>
          <p:nvPr>
            <p:ph type="sldNum" sz="quarter" idx="10"/>
          </p:nvPr>
        </p:nvSpPr>
        <p:spPr/>
        <p:txBody>
          <a:bodyPr/>
          <a:lstStyle/>
          <a:p>
            <a:fld id="{AD9673AD-5683-4965-8E11-699E66FAABCC}" type="slidenum">
              <a:rPr lang="en-US" smtClean="0"/>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0"/>
            <a:ext cx="2362200" cy="1771650"/>
          </a:xfrm>
        </p:spPr>
      </p:sp>
      <p:sp>
        <p:nvSpPr>
          <p:cNvPr id="3" name="Notes Placeholder 2"/>
          <p:cNvSpPr>
            <a:spLocks noGrp="1"/>
          </p:cNvSpPr>
          <p:nvPr>
            <p:ph type="body" idx="1"/>
          </p:nvPr>
        </p:nvSpPr>
        <p:spPr>
          <a:xfrm>
            <a:off x="228600" y="1905000"/>
            <a:ext cx="6400800" cy="7010400"/>
          </a:xfr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D9673AD-5683-4965-8E11-699E66FAABCC}"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9673AD-5683-4965-8E11-699E66FAABCC}" type="slidenum">
              <a:rPr lang="en-US" smtClean="0"/>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lstStyle>
            <a:lvl1pPr algn="l">
              <a:defRPr/>
            </a:lvl1pPr>
          </a:lstStyle>
          <a:p>
            <a:r>
              <a:rPr lang="en-US" smtClean="0"/>
              <a:t>Click to edit Master title style</a:t>
            </a:r>
            <a:endParaRPr lang="en-US"/>
          </a:p>
        </p:txBody>
      </p:sp>
      <p:sp>
        <p:nvSpPr>
          <p:cNvPr id="3" name="Subtitle 2"/>
          <p:cNvSpPr>
            <a:spLocks noGrp="1"/>
          </p:cNvSpPr>
          <p:nvPr>
            <p:ph type="subTitle" idx="1"/>
          </p:nvPr>
        </p:nvSpPr>
        <p:spPr>
          <a:xfrm>
            <a:off x="914400" y="3657600"/>
            <a:ext cx="8229600" cy="838200"/>
          </a:xfrm>
        </p:spPr>
        <p:txBody>
          <a:bodyPr/>
          <a:lstStyle>
            <a:lvl1pPr marL="0" indent="0" algn="l">
              <a:buNone/>
              <a:defRPr>
                <a:solidFill>
                  <a:schemeClr val="accent5">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09705674-21A9-46D9-BB53-3AAE30B96EA3}" type="datetimeFigureOut">
              <a:rPr lang="en-US"/>
              <a:pPr>
                <a:defRPr/>
              </a:pPr>
              <a:t>9/15/19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6009C6-A201-4983-83BA-E1E8804CF0B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C3276DB-57B7-4719-AF39-248465D47813}" type="datetimeFigureOut">
              <a:rPr lang="en-US"/>
              <a:pPr>
                <a:defRPr/>
              </a:pPr>
              <a:t>9/15/19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40D357-1E58-445B-B978-2C20470E35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1C53B19-1973-45AC-81F6-C9CD8EF3592D}" type="datetimeFigureOut">
              <a:rPr lang="en-US"/>
              <a:pPr>
                <a:defRPr/>
              </a:pPr>
              <a:t>9/15/19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31E56A-2DA6-4B42-9F00-7BD000C734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FEEDE9-41DE-43DB-BDB7-4D06E5BB854C}" type="datetimeFigureOut">
              <a:rPr lang="en-US"/>
              <a:pPr>
                <a:defRPr/>
              </a:pPr>
              <a:t>9/15/19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2B508C-34A2-4C61-AEE9-5836E7AD83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5">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8DF36E-D871-4E0E-B503-0148AEAE2AED}" type="datetimeFigureOut">
              <a:rPr lang="en-US"/>
              <a:pPr>
                <a:defRPr/>
              </a:pPr>
              <a:t>9/15/19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465485-BEAB-4F60-852F-9DC50D1171D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7A2F878-3CAE-4BC7-90C4-B437B2881085}" type="datetimeFigureOut">
              <a:rPr lang="en-US"/>
              <a:pPr>
                <a:defRPr/>
              </a:pPr>
              <a:t>9/15/19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E2AED23-F4A4-4223-BDF5-2AD5CA0DDB7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D6B47C-E51E-40C8-BA2B-F01D32F14119}" type="datetimeFigureOut">
              <a:rPr lang="en-US"/>
              <a:pPr>
                <a:defRPr/>
              </a:pPr>
              <a:t>9/15/19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151C09-AF05-43BD-A2B2-44A69B5D707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39CC1CA-0F1E-4A7F-83E6-7450C21D1677}" type="datetimeFigureOut">
              <a:rPr lang="en-US"/>
              <a:pPr>
                <a:defRPr/>
              </a:pPr>
              <a:t>9/15/19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BF138BD-9057-48E2-889C-F132C380C2E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CC06F8-6847-4411-8750-BE71532AD383}" type="datetimeFigureOut">
              <a:rPr lang="en-US"/>
              <a:pPr>
                <a:defRPr/>
              </a:pPr>
              <a:t>9/15/19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C6682E1-8159-47C1-A97A-70CE796843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951ACE-691C-4FC8-91E6-4CD5C8D5CA25}" type="datetimeFigureOut">
              <a:rPr lang="en-US"/>
              <a:pPr>
                <a:defRPr/>
              </a:pPr>
              <a:t>9/15/19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DEE003-3267-426B-9D8B-0BC881DCD97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50D870-ED28-4879-8E18-7B71D31D5044}" type="datetimeFigureOut">
              <a:rPr lang="en-US"/>
              <a:pPr>
                <a:defRPr/>
              </a:pPr>
              <a:t>9/15/19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988CF6-6364-4FD0-8731-8D6E9E659DA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effectLst>
                  <a:outerShdw blurRad="50800" dist="38100" dir="2700000" algn="tl" rotWithShape="0">
                    <a:prstClr val="black">
                      <a:alpha val="40000"/>
                    </a:prstClr>
                  </a:outerShdw>
                </a:effectLst>
                <a:latin typeface="+mn-lt"/>
                <a:cs typeface="+mn-cs"/>
              </a:defRPr>
            </a:lvl1pPr>
          </a:lstStyle>
          <a:p>
            <a:pPr>
              <a:defRPr/>
            </a:pPr>
            <a:fld id="{829B0CDE-98DF-432E-88A2-74831221B813}" type="datetimeFigureOut">
              <a:rPr lang="en-US"/>
              <a:pPr>
                <a:defRPr/>
              </a:pPr>
              <a:t>9/15/19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effectLst>
                  <a:outerShdw blurRad="50800" dist="38100" dir="2700000" algn="tl" rotWithShape="0">
                    <a:prstClr val="black">
                      <a:alpha val="40000"/>
                    </a:prstClr>
                  </a:outerShdw>
                </a:effectLst>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effectLst>
                  <a:outerShdw blurRad="50800" dist="38100" dir="2700000" algn="tl" rotWithShape="0">
                    <a:prstClr val="black">
                      <a:alpha val="40000"/>
                    </a:prstClr>
                  </a:outerShdw>
                </a:effectLst>
                <a:latin typeface="+mn-lt"/>
                <a:cs typeface="+mn-cs"/>
              </a:defRPr>
            </a:lvl1pPr>
          </a:lstStyle>
          <a:p>
            <a:pPr>
              <a:defRPr/>
            </a:pPr>
            <a:fld id="{D60A8E17-C0B2-4F3F-BAE4-D4A98D39CBD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b="1" kern="120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defRPr>
      </a:lvl1pPr>
      <a:lvl2pPr algn="ctr" rtl="0" eaLnBrk="0" fontAlgn="base" hangingPunct="0">
        <a:spcBef>
          <a:spcPct val="0"/>
        </a:spcBef>
        <a:spcAft>
          <a:spcPct val="0"/>
        </a:spcAft>
        <a:defRPr sz="4400" b="1">
          <a:solidFill>
            <a:schemeClr val="tx1"/>
          </a:solidFill>
          <a:latin typeface="Lucida Sans Unicode" pitchFamily="34" charset="0"/>
        </a:defRPr>
      </a:lvl2pPr>
      <a:lvl3pPr algn="ctr" rtl="0" eaLnBrk="0" fontAlgn="base" hangingPunct="0">
        <a:spcBef>
          <a:spcPct val="0"/>
        </a:spcBef>
        <a:spcAft>
          <a:spcPct val="0"/>
        </a:spcAft>
        <a:defRPr sz="4400" b="1">
          <a:solidFill>
            <a:schemeClr val="tx1"/>
          </a:solidFill>
          <a:latin typeface="Lucida Sans Unicode" pitchFamily="34" charset="0"/>
        </a:defRPr>
      </a:lvl3pPr>
      <a:lvl4pPr algn="ctr" rtl="0" eaLnBrk="0" fontAlgn="base" hangingPunct="0">
        <a:spcBef>
          <a:spcPct val="0"/>
        </a:spcBef>
        <a:spcAft>
          <a:spcPct val="0"/>
        </a:spcAft>
        <a:defRPr sz="4400" b="1">
          <a:solidFill>
            <a:schemeClr val="tx1"/>
          </a:solidFill>
          <a:latin typeface="Lucida Sans Unicode" pitchFamily="34" charset="0"/>
        </a:defRPr>
      </a:lvl4pPr>
      <a:lvl5pPr algn="ctr" rtl="0" eaLnBrk="0" fontAlgn="base" hangingPunct="0">
        <a:spcBef>
          <a:spcPct val="0"/>
        </a:spcBef>
        <a:spcAft>
          <a:spcPct val="0"/>
        </a:spcAft>
        <a:defRPr sz="4400" b="1">
          <a:solidFill>
            <a:schemeClr val="tx1"/>
          </a:solidFill>
          <a:latin typeface="Lucida Sans Unicode" pitchFamily="34" charset="0"/>
        </a:defRPr>
      </a:lvl5pPr>
      <a:lvl6pPr marL="457200" algn="ctr" rtl="0" fontAlgn="base">
        <a:spcBef>
          <a:spcPct val="0"/>
        </a:spcBef>
        <a:spcAft>
          <a:spcPct val="0"/>
        </a:spcAft>
        <a:defRPr sz="4400" b="1">
          <a:solidFill>
            <a:schemeClr val="tx1"/>
          </a:solidFill>
          <a:latin typeface="Lucida Sans Unicode" pitchFamily="34" charset="0"/>
        </a:defRPr>
      </a:lvl6pPr>
      <a:lvl7pPr marL="914400" algn="ctr" rtl="0" fontAlgn="base">
        <a:spcBef>
          <a:spcPct val="0"/>
        </a:spcBef>
        <a:spcAft>
          <a:spcPct val="0"/>
        </a:spcAft>
        <a:defRPr sz="4400" b="1">
          <a:solidFill>
            <a:schemeClr val="tx1"/>
          </a:solidFill>
          <a:latin typeface="Lucida Sans Unicode" pitchFamily="34" charset="0"/>
        </a:defRPr>
      </a:lvl7pPr>
      <a:lvl8pPr marL="1371600" algn="ctr" rtl="0" fontAlgn="base">
        <a:spcBef>
          <a:spcPct val="0"/>
        </a:spcBef>
        <a:spcAft>
          <a:spcPct val="0"/>
        </a:spcAft>
        <a:defRPr sz="4400" b="1">
          <a:solidFill>
            <a:schemeClr val="tx1"/>
          </a:solidFill>
          <a:latin typeface="Lucida Sans Unicode" pitchFamily="34" charset="0"/>
        </a:defRPr>
      </a:lvl8pPr>
      <a:lvl9pPr marL="1828800" algn="ctr" rtl="0" fontAlgn="base">
        <a:spcBef>
          <a:spcPct val="0"/>
        </a:spcBef>
        <a:spcAft>
          <a:spcPct val="0"/>
        </a:spcAft>
        <a:defRPr sz="4400" b="1">
          <a:solidFill>
            <a:schemeClr val="tx1"/>
          </a:solidFill>
          <a:latin typeface="Lucida Sans Unicode"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FFF1CE"/>
          </a:solidFill>
          <a:effectLst>
            <a:outerShdw blurRad="50800" dist="38100" dir="2700000" algn="tl" rotWithShape="0">
              <a:prstClr val="black">
                <a:alpha val="40000"/>
              </a:prstClr>
            </a:outerShdw>
          </a:effectLst>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FFF1CE"/>
          </a:solidFill>
          <a:effectLst>
            <a:outerShdw blurRad="50800" dist="38100" dir="2700000" algn="tl" rotWithShape="0">
              <a:prstClr val="black">
                <a:alpha val="40000"/>
              </a:prstClr>
            </a:outerShdw>
          </a:effectLst>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FFF1CE"/>
          </a:solidFill>
          <a:effectLst>
            <a:outerShdw blurRad="50800" dist="38100" dir="2700000" algn="tl" rotWithShape="0">
              <a:prstClr val="black">
                <a:alpha val="40000"/>
              </a:prstClr>
            </a:outerShdw>
          </a:effectLst>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FFF1CE"/>
          </a:solidFill>
          <a:effectLst>
            <a:outerShdw blurRad="50800" dist="38100" dir="2700000" algn="tl" rotWithShape="0">
              <a:prstClr val="black">
                <a:alpha val="40000"/>
              </a:prstClr>
            </a:outerShdw>
          </a:effectLst>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FFF1CE"/>
          </a:solidFill>
          <a:effectLst>
            <a:outerShdw blurRad="50800" dist="38100" dir="2700000" algn="tl" rotWithShape="0">
              <a:prstClr val="black">
                <a:alpha val="40000"/>
              </a:prst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3"/>
            <a:ext cx="8229600" cy="868362"/>
          </a:xfrm>
        </p:spPr>
        <p:txBody>
          <a:bodyPr/>
          <a:lstStyle/>
          <a:p>
            <a:pPr eaLnBrk="1" fontAlgn="auto" hangingPunct="1">
              <a:spcAft>
                <a:spcPts val="0"/>
              </a:spcAft>
              <a:defRPr/>
            </a:pPr>
            <a:r>
              <a:rPr lang="en-US" dirty="0" smtClean="0"/>
              <a:t>What’s in the stew: context</a:t>
            </a:r>
            <a:endParaRPr lang="en-US" dirty="0"/>
          </a:p>
        </p:txBody>
      </p:sp>
      <p:sp>
        <p:nvSpPr>
          <p:cNvPr id="3" name="Content Placeholder 2"/>
          <p:cNvSpPr>
            <a:spLocks noGrp="1"/>
          </p:cNvSpPr>
          <p:nvPr>
            <p:ph idx="1"/>
          </p:nvPr>
        </p:nvSpPr>
        <p:spPr>
          <a:xfrm>
            <a:off x="152400" y="990600"/>
            <a:ext cx="8839200" cy="5638800"/>
          </a:xfrm>
        </p:spPr>
        <p:txBody>
          <a:bodyPr>
            <a:normAutofit lnSpcReduction="10000"/>
          </a:bodyPr>
          <a:lstStyle/>
          <a:p>
            <a:pPr eaLnBrk="1" fontAlgn="auto" hangingPunct="1">
              <a:spcBef>
                <a:spcPts val="3600"/>
              </a:spcBef>
              <a:spcAft>
                <a:spcPts val="0"/>
              </a:spcAft>
              <a:buFont typeface="Arial" pitchFamily="34" charset="0"/>
              <a:buChar char="•"/>
              <a:defRPr/>
            </a:pPr>
            <a:r>
              <a:rPr lang="en-US" sz="2800" dirty="0" smtClean="0">
                <a:solidFill>
                  <a:schemeClr val="accent2">
                    <a:lumMod val="20000"/>
                    <a:lumOff val="80000"/>
                  </a:schemeClr>
                </a:solidFill>
              </a:rPr>
              <a:t>There was a famine among God’s people         (2 Kings 4:38). </a:t>
            </a:r>
            <a:r>
              <a:rPr lang="en-US" sz="2800" dirty="0" smtClean="0">
                <a:solidFill>
                  <a:schemeClr val="accent2">
                    <a:lumMod val="20000"/>
                    <a:lumOff val="80000"/>
                  </a:schemeClr>
                </a:solidFill>
              </a:rPr>
              <a:t> God had warned that this would happen (Deut. 28:23-24)</a:t>
            </a:r>
          </a:p>
          <a:p>
            <a:pPr eaLnBrk="1" fontAlgn="auto" hangingPunct="1">
              <a:spcBef>
                <a:spcPts val="3600"/>
              </a:spcBef>
              <a:spcAft>
                <a:spcPts val="0"/>
              </a:spcAft>
              <a:buFont typeface="Arial" pitchFamily="34" charset="0"/>
              <a:buChar char="•"/>
              <a:defRPr/>
            </a:pPr>
            <a:r>
              <a:rPr lang="en-US" sz="2800" dirty="0" smtClean="0">
                <a:solidFill>
                  <a:schemeClr val="accent2">
                    <a:lumMod val="20000"/>
                    <a:lumOff val="80000"/>
                  </a:schemeClr>
                </a:solidFill>
              </a:rPr>
              <a:t>The </a:t>
            </a:r>
            <a:r>
              <a:rPr lang="en-US" sz="2800" dirty="0" smtClean="0">
                <a:solidFill>
                  <a:schemeClr val="accent2">
                    <a:lumMod val="20000"/>
                    <a:lumOff val="80000"/>
                  </a:schemeClr>
                </a:solidFill>
              </a:rPr>
              <a:t>“sons of the prophets” were gathered for instruction, fellowship (2 Kings 4:38).  </a:t>
            </a:r>
          </a:p>
          <a:p>
            <a:pPr eaLnBrk="1" fontAlgn="auto" hangingPunct="1">
              <a:spcBef>
                <a:spcPts val="3600"/>
              </a:spcBef>
              <a:spcAft>
                <a:spcPts val="0"/>
              </a:spcAft>
              <a:buFont typeface="Arial" pitchFamily="34" charset="0"/>
              <a:buChar char="•"/>
              <a:defRPr/>
            </a:pPr>
            <a:r>
              <a:rPr lang="en-US" sz="2800" dirty="0" smtClean="0">
                <a:solidFill>
                  <a:schemeClr val="accent2">
                    <a:lumMod val="20000"/>
                    <a:lumOff val="80000"/>
                  </a:schemeClr>
                </a:solidFill>
              </a:rPr>
              <a:t>An occasion for teaching arises when one of them unintentionally gathers poisonous </a:t>
            </a:r>
            <a:r>
              <a:rPr lang="en-US" sz="2800" dirty="0" smtClean="0">
                <a:solidFill>
                  <a:schemeClr val="accent2">
                    <a:lumMod val="20000"/>
                    <a:lumOff val="80000"/>
                  </a:schemeClr>
                </a:solidFill>
              </a:rPr>
              <a:t>gourds </a:t>
            </a:r>
            <a:r>
              <a:rPr lang="en-US" sz="2800" dirty="0" smtClean="0">
                <a:solidFill>
                  <a:schemeClr val="accent2">
                    <a:lumMod val="20000"/>
                    <a:lumOff val="80000"/>
                  </a:schemeClr>
                </a:solidFill>
              </a:rPr>
              <a:t>for stew. </a:t>
            </a:r>
          </a:p>
          <a:p>
            <a:pPr eaLnBrk="1" fontAlgn="auto" hangingPunct="1">
              <a:spcBef>
                <a:spcPts val="3600"/>
              </a:spcBef>
              <a:spcAft>
                <a:spcPts val="0"/>
              </a:spcAft>
              <a:buFont typeface="Arial" pitchFamily="34" charset="0"/>
              <a:buChar char="•"/>
              <a:defRPr/>
            </a:pPr>
            <a:r>
              <a:rPr lang="en-US" sz="2800" dirty="0" smtClean="0">
                <a:solidFill>
                  <a:schemeClr val="accent2">
                    <a:lumMod val="20000"/>
                    <a:lumOff val="80000"/>
                  </a:schemeClr>
                </a:solidFill>
              </a:rPr>
              <a:t>Elisha “heals” the stew by having flour poured in (:41).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3"/>
            <a:ext cx="8229600" cy="868362"/>
          </a:xfrm>
        </p:spPr>
        <p:txBody>
          <a:bodyPr/>
          <a:lstStyle/>
          <a:p>
            <a:pPr eaLnBrk="1" fontAlgn="auto" hangingPunct="1">
              <a:spcAft>
                <a:spcPts val="0"/>
              </a:spcAft>
              <a:defRPr/>
            </a:pPr>
            <a:r>
              <a:rPr lang="en-US" dirty="0" smtClean="0"/>
              <a:t>Applications: A Taste Test </a:t>
            </a:r>
            <a:endParaRPr lang="en-US" dirty="0"/>
          </a:p>
        </p:txBody>
      </p:sp>
      <p:sp>
        <p:nvSpPr>
          <p:cNvPr id="3" name="Content Placeholder 2"/>
          <p:cNvSpPr>
            <a:spLocks noGrp="1"/>
          </p:cNvSpPr>
          <p:nvPr>
            <p:ph idx="1"/>
          </p:nvPr>
        </p:nvSpPr>
        <p:spPr>
          <a:xfrm>
            <a:off x="457200" y="1143000"/>
            <a:ext cx="8458200" cy="5410200"/>
          </a:xfrm>
        </p:spPr>
        <p:txBody>
          <a:bodyPr>
            <a:normAutofit fontScale="92500" lnSpcReduction="10000"/>
          </a:bodyPr>
          <a:lstStyle/>
          <a:p>
            <a:pPr marL="571500" indent="-571500" eaLnBrk="1" fontAlgn="auto" hangingPunct="1">
              <a:spcBef>
                <a:spcPts val="3600"/>
              </a:spcBef>
              <a:spcAft>
                <a:spcPts val="0"/>
              </a:spcAft>
              <a:buFont typeface="+mj-lt"/>
              <a:buAutoNum type="romanUcPeriod"/>
              <a:defRPr/>
            </a:pPr>
            <a:r>
              <a:rPr lang="en-US" sz="2800" dirty="0" smtClean="0">
                <a:solidFill>
                  <a:schemeClr val="accent2">
                    <a:lumMod val="20000"/>
                    <a:lumOff val="80000"/>
                  </a:schemeClr>
                </a:solidFill>
              </a:rPr>
              <a:t>Mistakes </a:t>
            </a:r>
            <a:r>
              <a:rPr lang="en-US" sz="2800" dirty="0">
                <a:solidFill>
                  <a:schemeClr val="accent2">
                    <a:lumMod val="20000"/>
                    <a:lumOff val="80000"/>
                  </a:schemeClr>
                </a:solidFill>
              </a:rPr>
              <a:t>c</a:t>
            </a:r>
            <a:r>
              <a:rPr lang="en-US" sz="2800" dirty="0" smtClean="0">
                <a:solidFill>
                  <a:schemeClr val="accent2">
                    <a:lumMod val="20000"/>
                    <a:lumOff val="80000"/>
                  </a:schemeClr>
                </a:solidFill>
              </a:rPr>
              <a:t>an </a:t>
            </a:r>
            <a:r>
              <a:rPr lang="en-US" sz="2800" dirty="0">
                <a:solidFill>
                  <a:schemeClr val="accent2">
                    <a:lumMod val="20000"/>
                    <a:lumOff val="80000"/>
                  </a:schemeClr>
                </a:solidFill>
              </a:rPr>
              <a:t>b</a:t>
            </a:r>
            <a:r>
              <a:rPr lang="en-US" sz="2800" dirty="0" smtClean="0">
                <a:solidFill>
                  <a:schemeClr val="accent2">
                    <a:lumMod val="20000"/>
                    <a:lumOff val="80000"/>
                  </a:schemeClr>
                </a:solidFill>
              </a:rPr>
              <a:t>e </a:t>
            </a:r>
            <a:r>
              <a:rPr lang="en-US" sz="2800" dirty="0">
                <a:solidFill>
                  <a:schemeClr val="accent2">
                    <a:lumMod val="20000"/>
                    <a:lumOff val="80000"/>
                  </a:schemeClr>
                </a:solidFill>
              </a:rPr>
              <a:t>o</a:t>
            </a:r>
            <a:r>
              <a:rPr lang="en-US" sz="2800" dirty="0" smtClean="0">
                <a:solidFill>
                  <a:schemeClr val="accent2">
                    <a:lumMod val="20000"/>
                    <a:lumOff val="80000"/>
                  </a:schemeClr>
                </a:solidFill>
              </a:rPr>
              <a:t>ccasions for learning</a:t>
            </a:r>
            <a:endParaRPr lang="en-US" sz="2800" dirty="0" smtClean="0">
              <a:solidFill>
                <a:schemeClr val="accent2">
                  <a:lumMod val="20000"/>
                  <a:lumOff val="80000"/>
                </a:schemeClr>
              </a:solidFill>
            </a:endParaRPr>
          </a:p>
          <a:p>
            <a:pPr eaLnBrk="1" fontAlgn="auto" hangingPunct="1">
              <a:spcBef>
                <a:spcPts val="3600"/>
              </a:spcBef>
              <a:spcAft>
                <a:spcPts val="0"/>
              </a:spcAft>
              <a:buFont typeface="Arial" pitchFamily="34" charset="0"/>
              <a:buChar char="•"/>
              <a:defRPr/>
            </a:pPr>
            <a:r>
              <a:rPr lang="en-US" sz="2800" dirty="0" smtClean="0">
                <a:solidFill>
                  <a:schemeClr val="accent2">
                    <a:lumMod val="20000"/>
                    <a:lumOff val="80000"/>
                  </a:schemeClr>
                </a:solidFill>
              </a:rPr>
              <a:t>Surely the servant learned that you cannot in time of famine be indiscriminate in your choices. </a:t>
            </a:r>
            <a:endParaRPr lang="en-US" sz="2800" dirty="0" smtClean="0">
              <a:solidFill>
                <a:schemeClr val="accent2">
                  <a:lumMod val="20000"/>
                  <a:lumOff val="80000"/>
                </a:schemeClr>
              </a:solidFill>
            </a:endParaRPr>
          </a:p>
          <a:p>
            <a:pPr eaLnBrk="1" fontAlgn="auto" hangingPunct="1">
              <a:spcBef>
                <a:spcPts val="3600"/>
              </a:spcBef>
              <a:spcAft>
                <a:spcPts val="0"/>
              </a:spcAft>
              <a:buFont typeface="Arial" pitchFamily="34" charset="0"/>
              <a:buChar char="•"/>
              <a:defRPr/>
            </a:pPr>
            <a:r>
              <a:rPr lang="en-US" sz="2800" dirty="0" smtClean="0">
                <a:solidFill>
                  <a:schemeClr val="accent2">
                    <a:lumMod val="20000"/>
                    <a:lumOff val="80000"/>
                  </a:schemeClr>
                </a:solidFill>
              </a:rPr>
              <a:t>Surely those present learned that you cannot simply mix the unknown in with the known without consequence.</a:t>
            </a:r>
          </a:p>
          <a:p>
            <a:pPr eaLnBrk="1" fontAlgn="auto" hangingPunct="1">
              <a:spcBef>
                <a:spcPts val="3600"/>
              </a:spcBef>
              <a:spcAft>
                <a:spcPts val="0"/>
              </a:spcAft>
              <a:buFont typeface="Arial" pitchFamily="34" charset="0"/>
              <a:buChar char="•"/>
              <a:defRPr/>
            </a:pPr>
            <a:r>
              <a:rPr lang="en-US" sz="2800" dirty="0" smtClean="0">
                <a:solidFill>
                  <a:schemeClr val="accent2">
                    <a:lumMod val="20000"/>
                    <a:lumOff val="80000"/>
                  </a:schemeClr>
                </a:solidFill>
              </a:rPr>
              <a:t>Why do we sometimes continue to partake in what is not good without changing the recipe?</a:t>
            </a:r>
            <a:endParaRPr lang="en-US" sz="2800" dirty="0" smtClean="0">
              <a:solidFill>
                <a:schemeClr val="accent2">
                  <a:lumMod val="20000"/>
                  <a:lumOff val="80000"/>
                </a:schemeClr>
              </a:solidFill>
            </a:endParaRPr>
          </a:p>
          <a:p>
            <a:pPr eaLnBrk="1" fontAlgn="auto" hangingPunct="1">
              <a:spcBef>
                <a:spcPts val="3600"/>
              </a:spcBef>
              <a:spcAft>
                <a:spcPts val="0"/>
              </a:spcAft>
              <a:buFont typeface="Arial" pitchFamily="34" charset="0"/>
              <a:buChar char="•"/>
              <a:defRPr/>
            </a:pPr>
            <a:r>
              <a:rPr lang="en-US" sz="2800" dirty="0" smtClean="0">
                <a:solidFill>
                  <a:schemeClr val="accent2">
                    <a:lumMod val="20000"/>
                    <a:lumOff val="80000"/>
                  </a:schemeClr>
                </a:solidFill>
              </a:rPr>
              <a:t>“Experience is a great teacher”</a:t>
            </a:r>
            <a:r>
              <a:rPr lang="mr-IN" sz="2800" dirty="0" smtClean="0">
                <a:solidFill>
                  <a:schemeClr val="accent2">
                    <a:lumMod val="20000"/>
                    <a:lumOff val="80000"/>
                  </a:schemeClr>
                </a:solidFill>
              </a:rPr>
              <a:t>…</a:t>
            </a:r>
            <a:r>
              <a:rPr lang="en-US" sz="2800" dirty="0" smtClean="0">
                <a:solidFill>
                  <a:schemeClr val="accent2">
                    <a:lumMod val="20000"/>
                    <a:lumOff val="80000"/>
                  </a:schemeClr>
                </a:solidFill>
              </a:rPr>
              <a:t>or it can be.</a:t>
            </a:r>
            <a:endParaRPr lang="en-US" sz="2800" dirty="0" smtClean="0">
              <a:solidFill>
                <a:schemeClr val="accent2">
                  <a:lumMod val="20000"/>
                  <a:lumOff val="80000"/>
                </a:scheme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3"/>
            <a:ext cx="8229600" cy="868362"/>
          </a:xfrm>
        </p:spPr>
        <p:txBody>
          <a:bodyPr/>
          <a:lstStyle/>
          <a:p>
            <a:pPr eaLnBrk="1" fontAlgn="auto" hangingPunct="1">
              <a:spcAft>
                <a:spcPts val="0"/>
              </a:spcAft>
              <a:defRPr/>
            </a:pPr>
            <a:r>
              <a:rPr lang="en-US" dirty="0" smtClean="0"/>
              <a:t>Applications: A Taste Test </a:t>
            </a:r>
            <a:endParaRPr lang="en-US" dirty="0"/>
          </a:p>
        </p:txBody>
      </p:sp>
      <p:sp>
        <p:nvSpPr>
          <p:cNvPr id="3" name="Content Placeholder 2"/>
          <p:cNvSpPr>
            <a:spLocks noGrp="1"/>
          </p:cNvSpPr>
          <p:nvPr>
            <p:ph idx="1"/>
          </p:nvPr>
        </p:nvSpPr>
        <p:spPr>
          <a:xfrm>
            <a:off x="152400" y="1143000"/>
            <a:ext cx="8839200" cy="5486400"/>
          </a:xfrm>
        </p:spPr>
        <p:txBody>
          <a:bodyPr>
            <a:normAutofit/>
          </a:bodyPr>
          <a:lstStyle/>
          <a:p>
            <a:pPr marL="571500" indent="-571500" eaLnBrk="1" fontAlgn="auto" hangingPunct="1">
              <a:spcBef>
                <a:spcPts val="3600"/>
              </a:spcBef>
              <a:spcAft>
                <a:spcPts val="0"/>
              </a:spcAft>
              <a:buFont typeface="+mj-lt"/>
              <a:buAutoNum type="romanUcPeriod" startAt="2"/>
              <a:defRPr/>
            </a:pPr>
            <a:r>
              <a:rPr lang="en-US" sz="2800" dirty="0" smtClean="0">
                <a:solidFill>
                  <a:schemeClr val="accent2">
                    <a:lumMod val="20000"/>
                    <a:lumOff val="80000"/>
                  </a:schemeClr>
                </a:solidFill>
              </a:rPr>
              <a:t>Something is needed to counteract the poison</a:t>
            </a:r>
          </a:p>
          <a:p>
            <a:pPr eaLnBrk="1" fontAlgn="auto" hangingPunct="1">
              <a:spcBef>
                <a:spcPts val="3600"/>
              </a:spcBef>
              <a:spcAft>
                <a:spcPts val="0"/>
              </a:spcAft>
              <a:buFont typeface="Arial" pitchFamily="34" charset="0"/>
              <a:buChar char="•"/>
              <a:defRPr/>
            </a:pPr>
            <a:r>
              <a:rPr lang="en-US" sz="2800" dirty="0" smtClean="0">
                <a:solidFill>
                  <a:schemeClr val="accent2">
                    <a:lumMod val="20000"/>
                    <a:lumOff val="80000"/>
                  </a:schemeClr>
                </a:solidFill>
              </a:rPr>
              <a:t>We live in a society full of perversion, poison, putrefying </a:t>
            </a:r>
            <a:r>
              <a:rPr lang="en-US" sz="2800" dirty="0" smtClean="0">
                <a:solidFill>
                  <a:schemeClr val="accent2">
                    <a:lumMod val="20000"/>
                    <a:lumOff val="80000"/>
                  </a:schemeClr>
                </a:solidFill>
              </a:rPr>
              <a:t>influences</a:t>
            </a:r>
            <a:endParaRPr lang="en-US" sz="2800" dirty="0" smtClean="0">
              <a:solidFill>
                <a:schemeClr val="accent2">
                  <a:lumMod val="20000"/>
                  <a:lumOff val="80000"/>
                </a:schemeClr>
              </a:solidFill>
            </a:endParaRPr>
          </a:p>
          <a:p>
            <a:pPr eaLnBrk="1" fontAlgn="auto" hangingPunct="1">
              <a:spcBef>
                <a:spcPts val="3600"/>
              </a:spcBef>
              <a:spcAft>
                <a:spcPts val="0"/>
              </a:spcAft>
              <a:buFont typeface="Arial" pitchFamily="34" charset="0"/>
              <a:buChar char="•"/>
              <a:defRPr/>
            </a:pPr>
            <a:r>
              <a:rPr lang="en-US" sz="2800" dirty="0" smtClean="0">
                <a:solidFill>
                  <a:schemeClr val="accent2">
                    <a:lumMod val="20000"/>
                    <a:lumOff val="80000"/>
                  </a:schemeClr>
                </a:solidFill>
              </a:rPr>
              <a:t>But people are crying out and some realize the predicament that they are </a:t>
            </a:r>
            <a:r>
              <a:rPr lang="en-US" sz="2800" dirty="0" smtClean="0">
                <a:solidFill>
                  <a:schemeClr val="accent2">
                    <a:lumMod val="20000"/>
                    <a:lumOff val="80000"/>
                  </a:schemeClr>
                </a:solidFill>
              </a:rPr>
              <a:t>in (:40)</a:t>
            </a:r>
          </a:p>
          <a:p>
            <a:pPr eaLnBrk="1" fontAlgn="auto" hangingPunct="1">
              <a:spcBef>
                <a:spcPts val="3600"/>
              </a:spcBef>
              <a:spcAft>
                <a:spcPts val="0"/>
              </a:spcAft>
              <a:buFont typeface="Arial" pitchFamily="34" charset="0"/>
              <a:buChar char="•"/>
              <a:defRPr/>
            </a:pPr>
            <a:r>
              <a:rPr lang="en-US" sz="2800" dirty="0" smtClean="0">
                <a:solidFill>
                  <a:schemeClr val="accent2">
                    <a:lumMod val="20000"/>
                    <a:lumOff val="80000"/>
                  </a:schemeClr>
                </a:solidFill>
              </a:rPr>
              <a:t>There </a:t>
            </a:r>
            <a:r>
              <a:rPr lang="en-US" sz="2800" dirty="0" smtClean="0">
                <a:solidFill>
                  <a:schemeClr val="accent2">
                    <a:lumMod val="20000"/>
                    <a:lumOff val="80000"/>
                  </a:schemeClr>
                </a:solidFill>
              </a:rPr>
              <a:t>is an antiseptic that must be added to the mix </a:t>
            </a:r>
            <a:r>
              <a:rPr lang="en-US" sz="2800" dirty="0" smtClean="0">
                <a:solidFill>
                  <a:schemeClr val="accent2">
                    <a:lumMod val="20000"/>
                    <a:lumOff val="80000"/>
                  </a:schemeClr>
                </a:solidFill>
              </a:rPr>
              <a:t>(:41; cf. Mt. 5:13-16; </a:t>
            </a:r>
            <a:r>
              <a:rPr lang="en-US" sz="2800" dirty="0" smtClean="0">
                <a:solidFill>
                  <a:schemeClr val="accent2">
                    <a:lumMod val="20000"/>
                    <a:lumOff val="80000"/>
                  </a:schemeClr>
                </a:solidFill>
              </a:rPr>
              <a:t>I Pt. 2:12</a:t>
            </a:r>
            <a:r>
              <a:rPr lang="en-US" sz="2800" dirty="0" smtClean="0">
                <a:solidFill>
                  <a:schemeClr val="accent2">
                    <a:lumMod val="20000"/>
                    <a:lumOff val="80000"/>
                  </a:schemeClr>
                </a:solidFill>
              </a:rPr>
              <a:t>)</a:t>
            </a:r>
            <a:endParaRPr lang="en-US" sz="2800" dirty="0" smtClean="0">
              <a:solidFill>
                <a:schemeClr val="accent2">
                  <a:lumMod val="20000"/>
                  <a:lumOff val="80000"/>
                </a:scheme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3"/>
            <a:ext cx="8229600" cy="868362"/>
          </a:xfrm>
        </p:spPr>
        <p:txBody>
          <a:bodyPr/>
          <a:lstStyle/>
          <a:p>
            <a:pPr eaLnBrk="1" fontAlgn="auto" hangingPunct="1">
              <a:spcAft>
                <a:spcPts val="0"/>
              </a:spcAft>
              <a:defRPr/>
            </a:pPr>
            <a:r>
              <a:rPr lang="en-US" dirty="0" smtClean="0"/>
              <a:t>Applications: A Taste Test </a:t>
            </a:r>
            <a:endParaRPr lang="en-US" dirty="0"/>
          </a:p>
        </p:txBody>
      </p:sp>
      <p:sp>
        <p:nvSpPr>
          <p:cNvPr id="3" name="Content Placeholder 2"/>
          <p:cNvSpPr>
            <a:spLocks noGrp="1"/>
          </p:cNvSpPr>
          <p:nvPr>
            <p:ph idx="1"/>
          </p:nvPr>
        </p:nvSpPr>
        <p:spPr>
          <a:xfrm>
            <a:off x="152400" y="1143000"/>
            <a:ext cx="8839200" cy="5486400"/>
          </a:xfrm>
        </p:spPr>
        <p:txBody>
          <a:bodyPr>
            <a:normAutofit/>
          </a:bodyPr>
          <a:lstStyle/>
          <a:p>
            <a:pPr marL="571500" indent="-571500" eaLnBrk="1" fontAlgn="auto" hangingPunct="1">
              <a:spcBef>
                <a:spcPts val="3600"/>
              </a:spcBef>
              <a:spcAft>
                <a:spcPts val="0"/>
              </a:spcAft>
              <a:buFont typeface="+mj-lt"/>
              <a:buAutoNum type="romanUcPeriod" startAt="3"/>
              <a:defRPr/>
            </a:pPr>
            <a:r>
              <a:rPr lang="en-US" sz="2800" dirty="0" smtClean="0">
                <a:solidFill>
                  <a:schemeClr val="accent2">
                    <a:lumMod val="20000"/>
                    <a:lumOff val="80000"/>
                  </a:schemeClr>
                </a:solidFill>
              </a:rPr>
              <a:t>We must be careful about what we introduce into our lives-</a:t>
            </a:r>
            <a:r>
              <a:rPr lang="en-US" sz="2800" i="1" dirty="0" smtClean="0">
                <a:solidFill>
                  <a:schemeClr val="accent2">
                    <a:lumMod val="20000"/>
                    <a:lumOff val="80000"/>
                  </a:schemeClr>
                </a:solidFill>
              </a:rPr>
              <a:t>“they </a:t>
            </a:r>
            <a:r>
              <a:rPr lang="en-US" sz="2800" i="1" dirty="0" smtClean="0">
                <a:solidFill>
                  <a:schemeClr val="accent2">
                    <a:lumMod val="20000"/>
                    <a:lumOff val="80000"/>
                  </a:schemeClr>
                </a:solidFill>
              </a:rPr>
              <a:t>did not know what they were”</a:t>
            </a:r>
          </a:p>
          <a:p>
            <a:pPr eaLnBrk="1" fontAlgn="auto" hangingPunct="1">
              <a:spcBef>
                <a:spcPts val="3600"/>
              </a:spcBef>
              <a:spcAft>
                <a:spcPts val="0"/>
              </a:spcAft>
              <a:buFont typeface="Arial" pitchFamily="34" charset="0"/>
              <a:buChar char="•"/>
              <a:defRPr/>
            </a:pPr>
            <a:r>
              <a:rPr lang="en-US" sz="2800" dirty="0" smtClean="0">
                <a:solidFill>
                  <a:schemeClr val="accent2">
                    <a:lumMod val="20000"/>
                    <a:lumOff val="80000"/>
                  </a:schemeClr>
                </a:solidFill>
              </a:rPr>
              <a:t>Human </a:t>
            </a:r>
            <a:r>
              <a:rPr lang="en-US" sz="2800" dirty="0" smtClean="0">
                <a:solidFill>
                  <a:schemeClr val="accent2">
                    <a:lumMod val="20000"/>
                    <a:lumOff val="80000"/>
                  </a:schemeClr>
                </a:solidFill>
              </a:rPr>
              <a:t>wisdom</a:t>
            </a:r>
            <a:r>
              <a:rPr lang="en-US" sz="2800" dirty="0" smtClean="0">
                <a:solidFill>
                  <a:schemeClr val="accent2">
                    <a:lumMod val="20000"/>
                    <a:lumOff val="80000"/>
                  </a:schemeClr>
                </a:solidFill>
              </a:rPr>
              <a:t> </a:t>
            </a:r>
            <a:r>
              <a:rPr lang="en-US" sz="2800" dirty="0" smtClean="0">
                <a:solidFill>
                  <a:schemeClr val="accent2">
                    <a:lumMod val="20000"/>
                    <a:lumOff val="80000"/>
                  </a:schemeClr>
                </a:solidFill>
              </a:rPr>
              <a:t>(1 Cor. </a:t>
            </a:r>
            <a:r>
              <a:rPr lang="en-US" sz="2800" dirty="0" smtClean="0">
                <a:solidFill>
                  <a:schemeClr val="accent2">
                    <a:lumMod val="20000"/>
                    <a:lumOff val="80000"/>
                  </a:schemeClr>
                </a:solidFill>
              </a:rPr>
              <a:t>3:18-20; Prov. 14:12)</a:t>
            </a:r>
            <a:endParaRPr lang="en-US" sz="2800" dirty="0" smtClean="0">
              <a:solidFill>
                <a:schemeClr val="accent2">
                  <a:lumMod val="20000"/>
                  <a:lumOff val="80000"/>
                </a:schemeClr>
              </a:solidFill>
            </a:endParaRPr>
          </a:p>
          <a:p>
            <a:pPr eaLnBrk="1" fontAlgn="auto" hangingPunct="1">
              <a:spcBef>
                <a:spcPts val="3600"/>
              </a:spcBef>
              <a:spcAft>
                <a:spcPts val="0"/>
              </a:spcAft>
              <a:buFont typeface="Arial" pitchFamily="34" charset="0"/>
              <a:buChar char="•"/>
              <a:defRPr/>
            </a:pPr>
            <a:r>
              <a:rPr lang="en-US" sz="2800" dirty="0" smtClean="0">
                <a:solidFill>
                  <a:schemeClr val="accent2">
                    <a:lumMod val="20000"/>
                    <a:lumOff val="80000"/>
                  </a:schemeClr>
                </a:solidFill>
              </a:rPr>
              <a:t>Friendships (1 </a:t>
            </a:r>
            <a:r>
              <a:rPr lang="en-US" sz="2800" dirty="0" smtClean="0">
                <a:solidFill>
                  <a:schemeClr val="accent2">
                    <a:lumMod val="20000"/>
                    <a:lumOff val="80000"/>
                  </a:schemeClr>
                </a:solidFill>
              </a:rPr>
              <a:t>Cor. 15:33)</a:t>
            </a:r>
          </a:p>
          <a:p>
            <a:pPr eaLnBrk="1" fontAlgn="auto" hangingPunct="1">
              <a:spcBef>
                <a:spcPts val="3600"/>
              </a:spcBef>
              <a:spcAft>
                <a:spcPts val="0"/>
              </a:spcAft>
              <a:buFont typeface="Arial" pitchFamily="34" charset="0"/>
              <a:buChar char="•"/>
              <a:defRPr/>
            </a:pPr>
            <a:r>
              <a:rPr lang="en-US" sz="2800" dirty="0" smtClean="0">
                <a:solidFill>
                  <a:schemeClr val="accent2">
                    <a:lumMod val="20000"/>
                    <a:lumOff val="80000"/>
                  </a:schemeClr>
                </a:solidFill>
              </a:rPr>
              <a:t>Sinful conduct (Eph</a:t>
            </a:r>
            <a:r>
              <a:rPr lang="en-US" sz="2800" dirty="0" smtClean="0">
                <a:solidFill>
                  <a:schemeClr val="accent2">
                    <a:lumMod val="20000"/>
                    <a:lumOff val="80000"/>
                  </a:schemeClr>
                </a:solidFill>
              </a:rPr>
              <a:t>. </a:t>
            </a:r>
            <a:r>
              <a:rPr lang="en-US" sz="2800" dirty="0" smtClean="0">
                <a:solidFill>
                  <a:schemeClr val="accent2">
                    <a:lumMod val="20000"/>
                    <a:lumOff val="80000"/>
                  </a:schemeClr>
                </a:solidFill>
              </a:rPr>
              <a:t>5:3-7; </a:t>
            </a:r>
            <a:r>
              <a:rPr lang="en-US" sz="2800" dirty="0" smtClean="0">
                <a:solidFill>
                  <a:schemeClr val="accent2">
                    <a:lumMod val="20000"/>
                    <a:lumOff val="80000"/>
                  </a:schemeClr>
                </a:solidFill>
              </a:rPr>
              <a:t>Tit. 3:3)</a:t>
            </a:r>
          </a:p>
          <a:p>
            <a:pPr eaLnBrk="1" fontAlgn="auto" hangingPunct="1">
              <a:spcBef>
                <a:spcPts val="3600"/>
              </a:spcBef>
              <a:spcAft>
                <a:spcPts val="0"/>
              </a:spcAft>
              <a:buFont typeface="Arial" pitchFamily="34" charset="0"/>
              <a:buChar char="•"/>
              <a:defRPr/>
            </a:pPr>
            <a:r>
              <a:rPr lang="en-US" sz="2800" dirty="0" smtClean="0">
                <a:solidFill>
                  <a:schemeClr val="accent2">
                    <a:lumMod val="20000"/>
                    <a:lumOff val="80000"/>
                  </a:schemeClr>
                </a:solidFill>
              </a:rPr>
              <a:t>Useless religion </a:t>
            </a:r>
            <a:r>
              <a:rPr lang="en-US" sz="2800" dirty="0" smtClean="0">
                <a:solidFill>
                  <a:schemeClr val="accent2">
                    <a:lumMod val="20000"/>
                    <a:lumOff val="80000"/>
                  </a:schemeClr>
                </a:solidFill>
              </a:rPr>
              <a:t>(Jas. </a:t>
            </a:r>
            <a:r>
              <a:rPr lang="en-US" sz="2800" dirty="0" smtClean="0">
                <a:solidFill>
                  <a:schemeClr val="accent2">
                    <a:lumMod val="20000"/>
                    <a:lumOff val="80000"/>
                  </a:schemeClr>
                </a:solidFill>
              </a:rPr>
              <a:t>1:21-26)</a:t>
            </a:r>
            <a:endParaRPr lang="en-US" sz="2800" dirty="0" smtClean="0">
              <a:solidFill>
                <a:schemeClr val="accent2">
                  <a:lumMod val="20000"/>
                  <a:lumOff val="80000"/>
                </a:schemeClr>
              </a:solidFill>
            </a:endParaRPr>
          </a:p>
          <a:p>
            <a:pPr marL="571500" indent="-571500" eaLnBrk="1" fontAlgn="auto" hangingPunct="1">
              <a:spcBef>
                <a:spcPts val="3600"/>
              </a:spcBef>
              <a:spcAft>
                <a:spcPts val="0"/>
              </a:spcAft>
              <a:buNone/>
              <a:defRPr/>
            </a:pPr>
            <a:endParaRPr lang="en-US" sz="2800" i="1" dirty="0" smtClean="0">
              <a:solidFill>
                <a:schemeClr val="accent2">
                  <a:lumMod val="20000"/>
                  <a:lumOff val="80000"/>
                </a:schemeClr>
              </a:solidFill>
            </a:endParaRPr>
          </a:p>
          <a:p>
            <a:pPr eaLnBrk="1" fontAlgn="auto" hangingPunct="1">
              <a:spcBef>
                <a:spcPts val="3600"/>
              </a:spcBef>
              <a:spcAft>
                <a:spcPts val="0"/>
              </a:spcAft>
              <a:buFont typeface="Arial" pitchFamily="34" charset="0"/>
              <a:buChar char="•"/>
              <a:defRPr/>
            </a:pPr>
            <a:endParaRPr lang="en-US" sz="2800" dirty="0" smtClean="0">
              <a:solidFill>
                <a:schemeClr val="accent2">
                  <a:lumMod val="20000"/>
                  <a:lumOff val="80000"/>
                </a:scheme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9863"/>
            <a:ext cx="8229600" cy="868362"/>
          </a:xfrm>
        </p:spPr>
        <p:txBody>
          <a:bodyPr/>
          <a:lstStyle/>
          <a:p>
            <a:pPr eaLnBrk="1" fontAlgn="auto" hangingPunct="1">
              <a:spcAft>
                <a:spcPts val="0"/>
              </a:spcAft>
              <a:defRPr/>
            </a:pPr>
            <a:r>
              <a:rPr lang="en-US" dirty="0" smtClean="0"/>
              <a:t>How can I be sure?</a:t>
            </a:r>
            <a:endParaRPr lang="en-US" dirty="0"/>
          </a:p>
        </p:txBody>
      </p:sp>
      <p:sp>
        <p:nvSpPr>
          <p:cNvPr id="3" name="Content Placeholder 2"/>
          <p:cNvSpPr>
            <a:spLocks noGrp="1"/>
          </p:cNvSpPr>
          <p:nvPr>
            <p:ph idx="1"/>
          </p:nvPr>
        </p:nvSpPr>
        <p:spPr>
          <a:xfrm>
            <a:off x="457200" y="1143000"/>
            <a:ext cx="8458200" cy="5334000"/>
          </a:xfrm>
        </p:spPr>
        <p:txBody>
          <a:bodyPr/>
          <a:lstStyle/>
          <a:p>
            <a:pPr eaLnBrk="1" fontAlgn="auto" hangingPunct="1">
              <a:spcBef>
                <a:spcPts val="3600"/>
              </a:spcBef>
              <a:spcAft>
                <a:spcPts val="0"/>
              </a:spcAft>
              <a:defRPr/>
            </a:pPr>
            <a:r>
              <a:rPr lang="en-US" sz="2800" dirty="0" smtClean="0">
                <a:solidFill>
                  <a:schemeClr val="accent2">
                    <a:lumMod val="20000"/>
                    <a:lumOff val="80000"/>
                  </a:schemeClr>
                </a:solidFill>
              </a:rPr>
              <a:t>Determine </a:t>
            </a:r>
            <a:r>
              <a:rPr lang="en-US" sz="2800" dirty="0" smtClean="0">
                <a:solidFill>
                  <a:schemeClr val="accent2">
                    <a:lumMod val="20000"/>
                    <a:lumOff val="80000"/>
                  </a:schemeClr>
                </a:solidFill>
              </a:rPr>
              <a:t>what is safe (2 </a:t>
            </a:r>
            <a:r>
              <a:rPr lang="en-US" sz="2800" dirty="0" smtClean="0">
                <a:solidFill>
                  <a:schemeClr val="accent2">
                    <a:lumMod val="20000"/>
                    <a:lumOff val="80000"/>
                  </a:schemeClr>
                </a:solidFill>
              </a:rPr>
              <a:t>Tim. 1:8,13; 3:14-16</a:t>
            </a:r>
            <a:r>
              <a:rPr lang="en-US" sz="2800" dirty="0" smtClean="0">
                <a:solidFill>
                  <a:schemeClr val="accent2">
                    <a:lumMod val="20000"/>
                    <a:lumOff val="80000"/>
                  </a:schemeClr>
                </a:solidFill>
              </a:rPr>
              <a:t>)</a:t>
            </a:r>
          </a:p>
          <a:p>
            <a:pPr lvl="1" eaLnBrk="1" fontAlgn="auto" hangingPunct="1">
              <a:spcBef>
                <a:spcPts val="3600"/>
              </a:spcBef>
              <a:spcAft>
                <a:spcPts val="0"/>
              </a:spcAft>
              <a:defRPr/>
            </a:pPr>
            <a:r>
              <a:rPr lang="en-US" sz="2400" dirty="0" smtClean="0">
                <a:solidFill>
                  <a:schemeClr val="accent2">
                    <a:lumMod val="20000"/>
                    <a:lumOff val="80000"/>
                  </a:schemeClr>
                </a:solidFill>
              </a:rPr>
              <a:t>Look to the men of God for direction (Jn. 16:13)</a:t>
            </a:r>
            <a:endParaRPr lang="en-US" sz="2400" dirty="0" smtClean="0">
              <a:solidFill>
                <a:schemeClr val="accent2">
                  <a:lumMod val="20000"/>
                  <a:lumOff val="80000"/>
                </a:schemeClr>
              </a:solidFill>
            </a:endParaRPr>
          </a:p>
          <a:p>
            <a:pPr eaLnBrk="1" fontAlgn="auto" hangingPunct="1">
              <a:spcBef>
                <a:spcPts val="3600"/>
              </a:spcBef>
              <a:spcAft>
                <a:spcPts val="0"/>
              </a:spcAft>
              <a:defRPr/>
            </a:pPr>
            <a:r>
              <a:rPr lang="en-US" sz="2800" dirty="0" smtClean="0">
                <a:solidFill>
                  <a:schemeClr val="accent2">
                    <a:lumMod val="20000"/>
                    <a:lumOff val="80000"/>
                  </a:schemeClr>
                </a:solidFill>
              </a:rPr>
              <a:t>Devout </a:t>
            </a:r>
            <a:r>
              <a:rPr lang="en-US" sz="2800" dirty="0" smtClean="0">
                <a:solidFill>
                  <a:schemeClr val="accent2">
                    <a:lumMod val="20000"/>
                    <a:lumOff val="80000"/>
                  </a:schemeClr>
                </a:solidFill>
              </a:rPr>
              <a:t>avoidance </a:t>
            </a:r>
            <a:r>
              <a:rPr lang="en-US" sz="2800" dirty="0" smtClean="0">
                <a:solidFill>
                  <a:schemeClr val="accent2">
                    <a:lumMod val="20000"/>
                    <a:lumOff val="80000"/>
                  </a:schemeClr>
                </a:solidFill>
              </a:rPr>
              <a:t>of what is not (2 </a:t>
            </a:r>
            <a:r>
              <a:rPr lang="en-US" sz="2800" dirty="0" smtClean="0">
                <a:solidFill>
                  <a:schemeClr val="accent2">
                    <a:lumMod val="20000"/>
                    <a:lumOff val="80000"/>
                  </a:schemeClr>
                </a:solidFill>
              </a:rPr>
              <a:t>Tim. </a:t>
            </a:r>
            <a:r>
              <a:rPr lang="en-US" sz="2800" dirty="0" smtClean="0">
                <a:solidFill>
                  <a:schemeClr val="accent2">
                    <a:lumMod val="20000"/>
                    <a:lumOff val="80000"/>
                  </a:schemeClr>
                </a:solidFill>
              </a:rPr>
              <a:t>2:15-18</a:t>
            </a:r>
            <a:r>
              <a:rPr lang="en-US" sz="2800" dirty="0" smtClean="0">
                <a:solidFill>
                  <a:schemeClr val="accent2">
                    <a:lumMod val="20000"/>
                    <a:lumOff val="80000"/>
                  </a:schemeClr>
                </a:solidFill>
              </a:rPr>
              <a:t>; 3:13</a:t>
            </a:r>
            <a:r>
              <a:rPr lang="en-US" sz="2800" dirty="0" smtClean="0">
                <a:solidFill>
                  <a:schemeClr val="accent2">
                    <a:lumMod val="20000"/>
                    <a:lumOff val="80000"/>
                  </a:schemeClr>
                </a:solidFill>
              </a:rPr>
              <a:t>)</a:t>
            </a:r>
          </a:p>
          <a:p>
            <a:pPr lvl="1" eaLnBrk="1" fontAlgn="auto" hangingPunct="1">
              <a:spcBef>
                <a:spcPts val="3600"/>
              </a:spcBef>
              <a:spcAft>
                <a:spcPts val="0"/>
              </a:spcAft>
              <a:defRPr/>
            </a:pPr>
            <a:r>
              <a:rPr lang="en-US" sz="2400" dirty="0" smtClean="0">
                <a:solidFill>
                  <a:schemeClr val="accent2">
                    <a:lumMod val="20000"/>
                    <a:lumOff val="80000"/>
                  </a:schemeClr>
                </a:solidFill>
              </a:rPr>
              <a:t>One poisonous ingredient can be deadly!</a:t>
            </a:r>
          </a:p>
          <a:p>
            <a:pPr lvl="1" eaLnBrk="1" fontAlgn="auto" hangingPunct="1">
              <a:spcBef>
                <a:spcPts val="3600"/>
              </a:spcBef>
              <a:spcAft>
                <a:spcPts val="0"/>
              </a:spcAft>
              <a:defRPr/>
            </a:pPr>
            <a:r>
              <a:rPr lang="en-US" sz="2400" dirty="0" smtClean="0">
                <a:solidFill>
                  <a:schemeClr val="accent2">
                    <a:lumMod val="20000"/>
                    <a:lumOff val="80000"/>
                  </a:schemeClr>
                </a:solidFill>
              </a:rPr>
              <a:t>When we know what is deadly will we continue to partake?</a:t>
            </a:r>
            <a:endParaRPr lang="en-US" sz="2400" dirty="0" smtClean="0">
              <a:solidFill>
                <a:schemeClr val="accent2">
                  <a:lumMod val="20000"/>
                  <a:lumOff val="80000"/>
                </a:schemeClr>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P030000371">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76813542-71DB-47E8-BA55-8888BE117109}">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463FC69A-CC1E-4460-BD66-91F4A22A1323}">
  <ds:schemaRefs>
    <ds:schemaRef ds:uri="http://schemas.microsoft.com/sharepoint/v3/contenttype/forms"/>
  </ds:schemaRefs>
</ds:datastoreItem>
</file>

<file path=customXml/itemProps3.xml><?xml version="1.0" encoding="utf-8"?>
<ds:datastoreItem xmlns:ds="http://schemas.openxmlformats.org/officeDocument/2006/customXml" ds:itemID="{4610B2F8-7C2C-45F0-AF15-6FC60631DE1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TP030000371</Template>
  <TotalTime>2340</TotalTime>
  <Words>832</Words>
  <Application>Microsoft Macintosh PowerPoint</Application>
  <PresentationFormat>On-screen Show (4:3)</PresentationFormat>
  <Paragraphs>42</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Calibri</vt:lpstr>
      <vt:lpstr>Lucida Sans Unicode</vt:lpstr>
      <vt:lpstr>Mangal</vt:lpstr>
      <vt:lpstr>Arial</vt:lpstr>
      <vt:lpstr>TP030000371</vt:lpstr>
      <vt:lpstr>PowerPoint Presentation</vt:lpstr>
      <vt:lpstr>What’s in the stew: context</vt:lpstr>
      <vt:lpstr>Applications: A Taste Test </vt:lpstr>
      <vt:lpstr>Applications: A Taste Test </vt:lpstr>
      <vt:lpstr>Applications: A Taste Test </vt:lpstr>
      <vt:lpstr>How can I be sure?</vt:lpstr>
      <vt:lpstr>PowerPoint Presentation</vt:lpstr>
    </vt:vector>
  </TitlesOfParts>
  <Company>Microsoft</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 in the Pot 2 Kings 4:38-41</dc:title>
  <dc:creator>Chris Reeves</dc:creator>
  <cp:lastModifiedBy>Olivia Tease</cp:lastModifiedBy>
  <cp:revision>47</cp:revision>
  <dcterms:created xsi:type="dcterms:W3CDTF">2011-06-20T15:53:00Z</dcterms:created>
  <dcterms:modified xsi:type="dcterms:W3CDTF">2019-09-15T22:50:48Z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TC300003719990</vt:lpwstr>
  </property>
</Properties>
</file>