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7"/>
  </p:notesMasterIdLst>
  <p:sldIdLst>
    <p:sldId id="445" r:id="rId2"/>
    <p:sldId id="446" r:id="rId3"/>
    <p:sldId id="447" r:id="rId4"/>
    <p:sldId id="448" r:id="rId5"/>
    <p:sldId id="44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310" autoAdjust="0"/>
    <p:restoredTop sz="86325" autoAdjust="0"/>
  </p:normalViewPr>
  <p:slideViewPr>
    <p:cSldViewPr>
      <p:cViewPr varScale="1">
        <p:scale>
          <a:sx n="53" d="100"/>
          <a:sy n="53" d="100"/>
        </p:scale>
        <p:origin x="102" y="22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smtClean="0"/>
              <a:pPr/>
              <a:t>8/11/2019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4988" y="144463"/>
            <a:ext cx="712787" cy="400050"/>
          </a:xfrm>
        </p:spPr>
      </p:sp>
      <p:sp>
        <p:nvSpPr>
          <p:cNvPr id="3" name="Notes Placeholder 2"/>
          <p:cNvSpPr>
            <a:spLocks noGrp="1"/>
          </p:cNvSpPr>
          <p:nvPr>
            <p:ph type="body" idx="1"/>
          </p:nvPr>
        </p:nvSpPr>
        <p:spPr>
          <a:xfrm>
            <a:off x="152196" y="656036"/>
            <a:ext cx="6772684" cy="8585699"/>
          </a:xfrm>
        </p:spPr>
        <p:txBody>
          <a:bodyPr/>
          <a:lstStyle/>
          <a:p>
            <a:r>
              <a:rPr lang="en-US" dirty="0"/>
              <a:t>One of the studies that I like to have with people that are hearing the gospel for the very first time is to simply look at the book of Acts and to analyze what the very first hearers of the gospel did in response to the teaching of the Apostles, divinely guided by the influence of the HS.  It is an effective process to go through with folks who want to know what they need to do to be saved.</a:t>
            </a:r>
          </a:p>
          <a:p>
            <a:endParaRPr lang="en-US" dirty="0"/>
          </a:p>
          <a:p>
            <a:r>
              <a:rPr lang="en-US" dirty="0"/>
              <a:t>Chart will look something like this, the blank spaces are often expressly implied in the text but not mentioned specifically.  But the examples leave no doubt as to the need of a man or woman who is cut to the heart by the sword of the </a:t>
            </a:r>
            <a:r>
              <a:rPr lang="en-US" dirty="0" err="1"/>
              <a:t>Spt</a:t>
            </a:r>
            <a:r>
              <a:rPr lang="en-US" dirty="0"/>
              <a:t>, the word of God, which is living and powerful and sharper than any 2 edged sword, for that man 2obey.  Men and brethren what shall we do?  Repent and let every one of you be </a:t>
            </a:r>
            <a:r>
              <a:rPr lang="en-US" dirty="0" err="1"/>
              <a:t>bapt</a:t>
            </a:r>
            <a:r>
              <a:rPr lang="en-US" dirty="0"/>
              <a:t> in the name of JC for the remission of sins.  “see here is water what hinders me from being baptized”  “and now why are you waiting arise and be </a:t>
            </a:r>
            <a:r>
              <a:rPr lang="en-US" dirty="0" err="1"/>
              <a:t>bapt.</a:t>
            </a:r>
            <a:r>
              <a:rPr lang="en-US" dirty="0"/>
              <a:t> And wash away your sins.”  The jailor and family immediately were baptized.  Simply to let the text do the teaching in all of these cases.  </a:t>
            </a:r>
          </a:p>
          <a:p>
            <a:endParaRPr lang="en-US" dirty="0"/>
          </a:p>
          <a:p>
            <a:r>
              <a:rPr lang="en-US" dirty="0"/>
              <a:t>But the book of Ax is not only a book of conversions but a book of non-conversions.  People were cut to the heart and were obedient to the gospel.  Others were cut to the heart and stopped their ears and gnashed their teeth and ran and the teacher in rage.  It is an expose on the parable of the sower and each soil is on display as the seed is sown and it is accepted wholeheartedly, rejected soundly or falls somewhere in between.  </a:t>
            </a:r>
          </a:p>
          <a:p>
            <a:endParaRPr lang="en-US" dirty="0"/>
          </a:p>
          <a:p>
            <a:r>
              <a:rPr lang="en-US" dirty="0"/>
              <a:t>So, just as we might make this chart we might make one that looks a little like this: Chart 2 </a:t>
            </a:r>
          </a:p>
          <a:p>
            <a:endParaRPr lang="en-US" dirty="0"/>
          </a:p>
          <a:p>
            <a:r>
              <a:rPr lang="en-US" dirty="0"/>
              <a:t>Like to take a few minutes this morning to look at the non-conversions in the book of Acts.  What would make man reject the gospel?  We won’t go in chronological order but rather group these 13 occasions together and take a look at the root causes of these unbelieving hearers of the word.  </a:t>
            </a:r>
          </a:p>
          <a:p>
            <a:endParaRPr lang="en-US" dirty="0"/>
          </a:p>
          <a:p>
            <a:r>
              <a:rPr lang="en-US" dirty="0"/>
              <a:t>Now, some people will reject the impulse of truth simply because they are </a:t>
            </a:r>
            <a:r>
              <a:rPr lang="en-US" dirty="0">
                <a:solidFill>
                  <a:srgbClr val="FF0000"/>
                </a:solidFill>
              </a:rPr>
              <a:t>evil</a:t>
            </a:r>
            <a:r>
              <a:rPr lang="en-US" dirty="0"/>
              <a:t> (Ax. 13:6-12 </a:t>
            </a:r>
            <a:r>
              <a:rPr lang="en-US" dirty="0" err="1"/>
              <a:t>Elymas</a:t>
            </a:r>
            <a:r>
              <a:rPr lang="en-US" dirty="0"/>
              <a:t>).  </a:t>
            </a:r>
          </a:p>
          <a:p>
            <a:r>
              <a:rPr lang="en-US" dirty="0"/>
              <a:t>	-The Lord taught that we not cast pearls before swine, Paul wrote that we reject the divisive man after the second admonition, there is the injunction that you shake the dust off of your feet.  Some people will soundly reject the truth simply because they are evil men.  Paul states it quite plainly: you Fraud, Son of the devil, enemy of r-ness and perverter of scripture.  There are people who are children of the wicked one and they don’t want to be adopted.  That is sad, and we try to teach them the good news, and to let them decide if they will continue in sin, but there are men and women who will choose wickedness over </a:t>
            </a:r>
            <a:r>
              <a:rPr lang="en-US" dirty="0" err="1"/>
              <a:t>rness</a:t>
            </a:r>
            <a:r>
              <a:rPr lang="en-US" dirty="0"/>
              <a:t>.</a:t>
            </a:r>
          </a:p>
          <a:p>
            <a:endParaRPr lang="en-US" dirty="0"/>
          </a:p>
          <a:p>
            <a:r>
              <a:rPr lang="en-US" dirty="0"/>
              <a:t>Others may not be devilish but they may drink his potions.  (Ax 14:1-5) Jews minds </a:t>
            </a:r>
            <a:r>
              <a:rPr lang="en-US" dirty="0">
                <a:solidFill>
                  <a:srgbClr val="FF0000"/>
                </a:solidFill>
              </a:rPr>
              <a:t>poisoned</a:t>
            </a:r>
          </a:p>
          <a:p>
            <a:r>
              <a:rPr lang="en-US" dirty="0">
                <a:solidFill>
                  <a:srgbClr val="FF0000"/>
                </a:solidFill>
              </a:rPr>
              <a:t>	-</a:t>
            </a:r>
            <a:r>
              <a:rPr lang="en-US" dirty="0"/>
              <a:t>It certainly may be true that in our area that minds have been poisoned against the truth.  Some people have had their perceptions of the Lord’s people shaped by others and they have written the doctrine of X off before hearing it.  That is unfortunate that men may have their minds molded by others without personally considering themselves, to search the scriptures of their own accord, of testing the spirits to see if they are of God themselves.  And by the way that responsibility never disappears.  Let no man tell you what you should think. That is a toxic thing that will destroy.</a:t>
            </a:r>
          </a:p>
          <a:p>
            <a:endParaRPr lang="en-US" dirty="0">
              <a:solidFill>
                <a:srgbClr val="FF0000"/>
              </a:solidFill>
            </a:endParaRPr>
          </a:p>
          <a:p>
            <a:r>
              <a:rPr lang="en-US" dirty="0"/>
              <a:t>	-Ax 17:5-9; 13:42-48  when </a:t>
            </a:r>
            <a:r>
              <a:rPr lang="en-US" dirty="0">
                <a:solidFill>
                  <a:srgbClr val="FF0000"/>
                </a:solidFill>
              </a:rPr>
              <a:t>envy and comparisons </a:t>
            </a:r>
            <a:r>
              <a:rPr lang="en-US" dirty="0"/>
              <a:t>begin to be the </a:t>
            </a:r>
            <a:r>
              <a:rPr lang="en-US" dirty="0" err="1"/>
              <a:t>jment</a:t>
            </a:r>
            <a:r>
              <a:rPr lang="en-US" dirty="0"/>
              <a:t> upon which we determine how to worship or where to worship we are far down the road to complete apostasy</a:t>
            </a: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AEF79F-A876-4FAA-BD58-0A82DC5DE9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110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47963" y="128588"/>
            <a:ext cx="1566862" cy="881062"/>
          </a:xfrm>
        </p:spPr>
      </p:sp>
      <p:sp>
        <p:nvSpPr>
          <p:cNvPr id="3" name="Notes Placeholder 2"/>
          <p:cNvSpPr>
            <a:spLocks noGrp="1"/>
          </p:cNvSpPr>
          <p:nvPr>
            <p:ph type="body" idx="1"/>
          </p:nvPr>
        </p:nvSpPr>
        <p:spPr>
          <a:xfrm>
            <a:off x="167415" y="1148063"/>
            <a:ext cx="6727025" cy="8078522"/>
          </a:xfrm>
        </p:spPr>
        <p:txBody>
          <a:bodyPr>
            <a:normAutofit lnSpcReduction="10000"/>
          </a:bodyPr>
          <a:lstStyle/>
          <a:p>
            <a:r>
              <a:rPr lang="en-US" dirty="0"/>
              <a:t>	-On these occasions decisions were made to reject what was being clearly displayed as the power and teaching of God on the basis of envy.  Now their envy was based on the fact that they were losing the attention they so thought they deserved.  </a:t>
            </a:r>
          </a:p>
          <a:p>
            <a:endParaRPr lang="en-US" dirty="0"/>
          </a:p>
          <a:p>
            <a:r>
              <a:rPr lang="en-US" dirty="0"/>
              <a:t>	-Are decisions made in religion on that basis?  People make religion so much about themselves that they barely see God.  And I have run into </a:t>
            </a:r>
            <a:r>
              <a:rPr lang="en-US" dirty="0" err="1"/>
              <a:t>Xians</a:t>
            </a:r>
            <a:r>
              <a:rPr lang="en-US" dirty="0"/>
              <a:t> who have the same malady to say, what am I receiving, where’s my attention and that seems to </a:t>
            </a:r>
            <a:r>
              <a:rPr lang="en-US" dirty="0" err="1"/>
              <a:t>supercede</a:t>
            </a:r>
            <a:r>
              <a:rPr lang="en-US" dirty="0"/>
              <a:t> the glory that should be given to God.  And people often may choose a congregation merely on the attention that they receive.  That is a sorry basis for making a decision.  And in Ax 13:46 those kind of selfish, self-seeking, self glorifying kind of decisions often that fly in the face of humble service to God are denounced by Paul “…”.  May we not by selfish concerns deem ourselves unworthy of EL.</a:t>
            </a:r>
          </a:p>
          <a:p>
            <a:endParaRPr lang="en-US" dirty="0"/>
          </a:p>
          <a:p>
            <a:r>
              <a:rPr lang="en-US" dirty="0"/>
              <a:t>The Jews on various occasions display a </a:t>
            </a:r>
            <a:r>
              <a:rPr lang="en-US" dirty="0">
                <a:solidFill>
                  <a:srgbClr val="FF0000"/>
                </a:solidFill>
              </a:rPr>
              <a:t>racist</a:t>
            </a:r>
            <a:r>
              <a:rPr lang="en-US" dirty="0"/>
              <a:t> attitude, they were bigots.  It appears etymologists put some credence to the idea that the word bigot may come from the same root as the Spanish word </a:t>
            </a:r>
            <a:r>
              <a:rPr lang="en-US" dirty="0" err="1"/>
              <a:t>bigote</a:t>
            </a:r>
            <a:r>
              <a:rPr lang="en-US" dirty="0"/>
              <a:t>.  </a:t>
            </a:r>
            <a:r>
              <a:rPr lang="en-US" dirty="0" err="1"/>
              <a:t>Anoyone</a:t>
            </a:r>
            <a:r>
              <a:rPr lang="en-US" dirty="0"/>
              <a:t>? Mustache-and perhaps one who has the handlebars (</a:t>
            </a:r>
            <a:r>
              <a:rPr lang="en-US" dirty="0" err="1"/>
              <a:t>Rollie</a:t>
            </a:r>
            <a:r>
              <a:rPr lang="en-US" dirty="0"/>
              <a:t> Fingers kind), grooms himself, sets himself apart, considers himself to be in a class above.    The Jews could hear the gospel until the preacher dropped what was to them a vocal bomb: the word Gentile!  (22:22; 28:24-29)</a:t>
            </a:r>
          </a:p>
          <a:p>
            <a:endParaRPr lang="en-US" dirty="0"/>
          </a:p>
          <a:p>
            <a:r>
              <a:rPr lang="en-US" dirty="0"/>
              <a:t>	-People may let racism come before them and the Lord, perhaps that may come in various forms.  Some people may believe themselves too good for others, physically, economically, intellectually and so they reject the word.  That perhaps is why I Cor. Says 1:26 not many wise according to the flesh, not many mighty, not many noble are called.  </a:t>
            </a:r>
          </a:p>
          <a:p>
            <a:endParaRPr lang="en-US" dirty="0"/>
          </a:p>
          <a:p>
            <a:r>
              <a:rPr lang="en-US" dirty="0"/>
              <a:t>Sometimes the problem comes down to </a:t>
            </a:r>
            <a:r>
              <a:rPr lang="en-US" dirty="0">
                <a:solidFill>
                  <a:srgbClr val="FF0000"/>
                </a:solidFill>
              </a:rPr>
              <a:t>preconceived ideas </a:t>
            </a:r>
            <a:r>
              <a:rPr lang="en-US" dirty="0"/>
              <a:t>(Ax 17:32-34)  I have always been a Pharisee and Pharisees don’t believe in the resurrection, it says when they heard it some mocked.  So many times people reject the gospel because they have accepted a long standing teaching which may be regional, cultural, familial, generational or even individual.  I have made up my mind about this.  May we never ever be unwilling to open our bibles and study over and over again.</a:t>
            </a:r>
          </a:p>
          <a:p>
            <a:endParaRPr lang="en-US" dirty="0"/>
          </a:p>
          <a:p>
            <a:r>
              <a:rPr lang="en-US" dirty="0"/>
              <a:t>Then there would be some who would simply </a:t>
            </a:r>
            <a:r>
              <a:rPr lang="en-US" dirty="0">
                <a:solidFill>
                  <a:srgbClr val="FF0000"/>
                </a:solidFill>
              </a:rPr>
              <a:t>harden</a:t>
            </a:r>
            <a:r>
              <a:rPr lang="en-US" dirty="0"/>
              <a:t> their hearts (19:9) against the impulse of truth, </a:t>
            </a:r>
            <a:r>
              <a:rPr lang="en-US" dirty="0">
                <a:solidFill>
                  <a:srgbClr val="FF0000"/>
                </a:solidFill>
              </a:rPr>
              <a:t>ignore</a:t>
            </a:r>
            <a:r>
              <a:rPr lang="en-US" dirty="0"/>
              <a:t> the evidences and facts presented.  Often that may come as a result of an </a:t>
            </a:r>
            <a:r>
              <a:rPr lang="en-US" dirty="0">
                <a:solidFill>
                  <a:srgbClr val="FF0000"/>
                </a:solidFill>
              </a:rPr>
              <a:t>attachment</a:t>
            </a:r>
            <a:r>
              <a:rPr lang="en-US" dirty="0"/>
              <a:t> to </a:t>
            </a:r>
            <a:r>
              <a:rPr lang="en-US" dirty="0">
                <a:solidFill>
                  <a:srgbClr val="FF0000"/>
                </a:solidFill>
              </a:rPr>
              <a:t>custom</a:t>
            </a:r>
            <a:r>
              <a:rPr lang="en-US" dirty="0"/>
              <a:t>, to a </a:t>
            </a:r>
            <a:r>
              <a:rPr lang="en-US" dirty="0">
                <a:solidFill>
                  <a:srgbClr val="FF0000"/>
                </a:solidFill>
              </a:rPr>
              <a:t>physical</a:t>
            </a:r>
            <a:r>
              <a:rPr lang="en-US" dirty="0"/>
              <a:t> </a:t>
            </a:r>
            <a:r>
              <a:rPr lang="en-US" dirty="0">
                <a:solidFill>
                  <a:srgbClr val="FF0000"/>
                </a:solidFill>
              </a:rPr>
              <a:t>structure</a:t>
            </a:r>
            <a:r>
              <a:rPr lang="en-US" dirty="0"/>
              <a:t> (4:13-22; 6:9-14, 7:54-60)  Perhaps there is a fixation on an </a:t>
            </a:r>
            <a:r>
              <a:rPr lang="en-US" dirty="0">
                <a:solidFill>
                  <a:srgbClr val="FF0000"/>
                </a:solidFill>
              </a:rPr>
              <a:t>old</a:t>
            </a:r>
            <a:r>
              <a:rPr lang="en-US" dirty="0"/>
              <a:t> </a:t>
            </a:r>
            <a:r>
              <a:rPr lang="en-US" dirty="0">
                <a:solidFill>
                  <a:srgbClr val="FF0000"/>
                </a:solidFill>
              </a:rPr>
              <a:t>system</a:t>
            </a:r>
            <a:r>
              <a:rPr lang="en-US" dirty="0"/>
              <a:t> which causes misunderstanding of scripture (18:6-12)</a:t>
            </a:r>
          </a:p>
          <a:p>
            <a:endParaRPr lang="en-US" dirty="0"/>
          </a:p>
          <a:p>
            <a:r>
              <a:rPr lang="en-US" dirty="0"/>
              <a:t>	-At times the evidence is irrefutable even but because of it’s effect on me personally (4:17)  Maybe I don’t like the doctrine (6:11)  maybe I am unaccustomed to it (:11,14).  Maybe I have been at this building for so long, helped build it, sat in same place, grandparents and parents buried out back (:14 this place).  Perhaps I simply don’t want to face criticism and so I shy away (7:54-60)</a:t>
            </a:r>
          </a:p>
          <a:p>
            <a:endParaRPr lang="en-US" dirty="0"/>
          </a:p>
          <a:p>
            <a:r>
              <a:rPr lang="en-US" dirty="0"/>
              <a:t>Then there is a sense of </a:t>
            </a:r>
            <a:r>
              <a:rPr lang="en-US" dirty="0">
                <a:solidFill>
                  <a:srgbClr val="FF0000"/>
                </a:solidFill>
              </a:rPr>
              <a:t>fear</a:t>
            </a:r>
            <a:r>
              <a:rPr lang="en-US" dirty="0"/>
              <a:t> and </a:t>
            </a:r>
            <a:r>
              <a:rPr lang="en-US" dirty="0">
                <a:solidFill>
                  <a:srgbClr val="FF0000"/>
                </a:solidFill>
              </a:rPr>
              <a:t>procrastination</a:t>
            </a:r>
            <a:r>
              <a:rPr lang="en-US" dirty="0"/>
              <a:t>, of </a:t>
            </a:r>
            <a:r>
              <a:rPr lang="en-US" dirty="0">
                <a:solidFill>
                  <a:srgbClr val="FF0000"/>
                </a:solidFill>
              </a:rPr>
              <a:t>hesitation</a:t>
            </a:r>
            <a:r>
              <a:rPr lang="en-US" dirty="0"/>
              <a:t> perhaps because a man can’t decide between the accoutrements of the world and the sure foundation of God (24:25-27; 26:28)</a:t>
            </a:r>
          </a:p>
          <a:p>
            <a:r>
              <a:rPr lang="en-US" dirty="0"/>
              <a:t>	</a:t>
            </a:r>
          </a:p>
          <a:p>
            <a:r>
              <a:rPr lang="en-US" dirty="0"/>
              <a:t>	</a:t>
            </a:r>
          </a:p>
          <a:p>
            <a:r>
              <a:rPr lang="en-US" dirty="0"/>
              <a:t>	</a:t>
            </a:r>
          </a:p>
          <a:p>
            <a:r>
              <a:rPr lang="en-US" dirty="0"/>
              <a:t>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AEF79F-A876-4FAA-BD58-0A82DC5DE9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4492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92450" y="130175"/>
            <a:ext cx="1152525" cy="647700"/>
          </a:xfrm>
        </p:spPr>
      </p:sp>
      <p:sp>
        <p:nvSpPr>
          <p:cNvPr id="3" name="Notes Placeholder 2"/>
          <p:cNvSpPr>
            <a:spLocks noGrp="1"/>
          </p:cNvSpPr>
          <p:nvPr>
            <p:ph type="body" idx="1"/>
          </p:nvPr>
        </p:nvSpPr>
        <p:spPr>
          <a:xfrm>
            <a:off x="164758" y="924414"/>
            <a:ext cx="6725092" cy="8260085"/>
          </a:xfrm>
        </p:spPr>
        <p:txBody>
          <a:bodyPr>
            <a:normAutofit lnSpcReduction="10000"/>
          </a:bodyPr>
          <a:lstStyle/>
          <a:p>
            <a:r>
              <a:rPr lang="en-US" dirty="0"/>
              <a:t>-FELIX: Felix was the Roman governor of Judea.  There are 3 of them mentioned in the NT: Pilate, Felix, and Festus who is mentioned in the next </a:t>
            </a:r>
            <a:r>
              <a:rPr lang="en-US" dirty="0" err="1"/>
              <a:t>ch.</a:t>
            </a:r>
            <a:r>
              <a:rPr lang="en-US" dirty="0"/>
              <a:t>  Tacitus, the Roman historian, tells us that “Felix practiced every kind of cruelty and lust, exercised the power of a king with the instincts of a slave.”  Tacitus didn’t think much of him, but </a:t>
            </a:r>
            <a:r>
              <a:rPr lang="en-US" dirty="0" err="1"/>
              <a:t>Tertullus</a:t>
            </a:r>
            <a:r>
              <a:rPr lang="en-US" dirty="0"/>
              <a:t> in 24:2-3 brags on him although that is probably just an effort to get an audience and favorable hearing with him.  </a:t>
            </a:r>
          </a:p>
          <a:p>
            <a:endParaRPr lang="en-US" dirty="0"/>
          </a:p>
          <a:p>
            <a:r>
              <a:rPr lang="en-US" dirty="0"/>
              <a:t>	-Despite his shortcomings :22-23 he had a knowledge of the way. It seems he knew that there wasn’t much to the charges brought against him.  Perhaps this was related to his Jewish wife Drusilla. Drusilla had been the wife of a small regional king but Felix had convinced her to leave her husband and to be his wife.  He had no right to her.</a:t>
            </a:r>
          </a:p>
          <a:p>
            <a:endParaRPr lang="en-US" dirty="0"/>
          </a:p>
          <a:p>
            <a:r>
              <a:rPr lang="en-US" dirty="0"/>
              <a:t>	-With that in mind he wants to hear some things about the Faith in X.:24-25.  Paul speaks some things about </a:t>
            </a:r>
            <a:r>
              <a:rPr lang="en-US" dirty="0" err="1"/>
              <a:t>rness</a:t>
            </a:r>
            <a:r>
              <a:rPr lang="en-US" dirty="0"/>
              <a:t>(doing what is right) about self control to a man with no restraint, about </a:t>
            </a:r>
            <a:r>
              <a:rPr lang="en-US" dirty="0" err="1"/>
              <a:t>jment</a:t>
            </a:r>
            <a:r>
              <a:rPr lang="en-US" dirty="0"/>
              <a:t> to the one about to judge him-that one day we will give acct to God.  </a:t>
            </a:r>
          </a:p>
          <a:p>
            <a:endParaRPr lang="en-US" dirty="0"/>
          </a:p>
          <a:p>
            <a:r>
              <a:rPr lang="en-US" dirty="0"/>
              <a:t>-I have and am quite sure Kasey has had to preach this kind of lesson to a couple in an unlawful relationship.  That’s not an easy thing to have to do-to tell people that they are living in sin, that this relationship, while they may love each other, is not Godly, it is not right, you need to exercise self control and there will be </a:t>
            </a:r>
            <a:r>
              <a:rPr lang="en-US" dirty="0" err="1"/>
              <a:t>jment</a:t>
            </a:r>
            <a:r>
              <a:rPr lang="en-US" dirty="0"/>
              <a:t> to come.  Not easy.  Often I think we may be inclined not to teach that lesson to people because we know their marriage situation and we are quite certain that they will not obey the gospel. And that well may be true, but there are people who will choose to love God more than their mate, they will choose to have a relationship with God first and let all other relationships and concerns come after that, even if there are tough decisions involved.  G Henry, M Broadwell etc.</a:t>
            </a:r>
          </a:p>
          <a:p>
            <a:endParaRPr lang="en-US" dirty="0"/>
          </a:p>
          <a:p>
            <a:r>
              <a:rPr lang="en-US" dirty="0"/>
              <a:t>	-This is one lesson I would have loved to hear.  Paul’s arrows had their affect to some degree, they land firmly in the fleshy part of Felix heart and he became afraid.  The KJV says “he trembled”  have you ever witnessed that?</a:t>
            </a:r>
          </a:p>
          <a:p>
            <a:endParaRPr lang="en-US" dirty="0"/>
          </a:p>
          <a:p>
            <a:r>
              <a:rPr lang="en-US" dirty="0"/>
              <a:t>-WHAT happened?  Go away for now, when I have a convenient time I will call for you”  Oh Felix.  How often I have seen men and women so close to the </a:t>
            </a:r>
            <a:r>
              <a:rPr lang="en-US" dirty="0" err="1"/>
              <a:t>kdom</a:t>
            </a:r>
            <a:r>
              <a:rPr lang="en-US" dirty="0"/>
              <a:t> of God only to put it off.  What about repentance-what about you and me, do we do that even as </a:t>
            </a:r>
            <a:r>
              <a:rPr lang="en-US" dirty="0" err="1"/>
              <a:t>Xians</a:t>
            </a:r>
            <a:r>
              <a:rPr lang="en-US" dirty="0"/>
              <a:t>?  Do we say to ourselves subconsciously  “just hang in there, this guilty feeling will leave”  and you know what?  Often it does diminish, and with it so does our relationship with God.  </a:t>
            </a:r>
          </a:p>
          <a:p>
            <a:endParaRPr lang="en-US" dirty="0"/>
          </a:p>
          <a:p>
            <a:r>
              <a:rPr lang="en-US" dirty="0"/>
              <a:t>	-If you are convicted respond, don’t put it off.  Don’t consider later, a more convenient time, as an option.  When those occasions come and you are struck by God’s word-respond!</a:t>
            </a:r>
          </a:p>
          <a:p>
            <a:endParaRPr lang="en-US" dirty="0"/>
          </a:p>
          <a:p>
            <a:r>
              <a:rPr lang="en-US" dirty="0"/>
              <a:t>-Heb. 3:7-4:7 several times there is a quote from PS 95 “today if you will hear his voice do not harden your hearts as in the rebellion”  It is reported that on the Sabbath day it was often the custom of the rulers of the synagogue to recite these verses in their announcements to people as they came into the synagogue.  “Today if you will hear his voice do not harden your hearts”.  Maybe that would be a good idea for us also.</a:t>
            </a:r>
          </a:p>
          <a:p>
            <a:endParaRPr lang="en-US" dirty="0"/>
          </a:p>
          <a:p>
            <a:endParaRPr lang="en-US" dirty="0"/>
          </a:p>
          <a:p>
            <a:r>
              <a:rPr lang="en-US" dirty="0"/>
              <a:t>	</a:t>
            </a:r>
          </a:p>
          <a:p>
            <a:r>
              <a:rPr lang="en-US" dirty="0"/>
              <a:t>	.</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AEF79F-A876-4FAA-BD58-0A82DC5DE9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9997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92450" y="130175"/>
            <a:ext cx="1152525" cy="647700"/>
          </a:xfrm>
        </p:spPr>
      </p:sp>
      <p:sp>
        <p:nvSpPr>
          <p:cNvPr id="3" name="Notes Placeholder 2"/>
          <p:cNvSpPr>
            <a:spLocks noGrp="1"/>
          </p:cNvSpPr>
          <p:nvPr>
            <p:ph type="body" idx="1"/>
          </p:nvPr>
        </p:nvSpPr>
        <p:spPr>
          <a:xfrm>
            <a:off x="164758" y="924414"/>
            <a:ext cx="6725092" cy="8260085"/>
          </a:xfrm>
        </p:spPr>
        <p:txBody>
          <a:bodyPr>
            <a:normAutofit lnSpcReduction="10000"/>
          </a:bodyPr>
          <a:lstStyle/>
          <a:p>
            <a:r>
              <a:rPr lang="en-US" dirty="0"/>
              <a:t>-FELIX: Felix was the Roman governor of Judea.  There are 3 of them mentioned in the NT: Pilate, Felix, and Festus who is mentioned in the next </a:t>
            </a:r>
            <a:r>
              <a:rPr lang="en-US" dirty="0" err="1"/>
              <a:t>ch.</a:t>
            </a:r>
            <a:r>
              <a:rPr lang="en-US" dirty="0"/>
              <a:t>  Tacitus, the Roman historian, tells us that “Felix practiced every kind of cruelty and lust, exercised the power of a king with the instincts of a slave.”  Tacitus didn’t think much of him, but </a:t>
            </a:r>
            <a:r>
              <a:rPr lang="en-US" dirty="0" err="1"/>
              <a:t>Tertullus</a:t>
            </a:r>
            <a:r>
              <a:rPr lang="en-US" dirty="0"/>
              <a:t> in 24:2-3 brags on him although that is probably just an effort to get an audience and favorable hearing with him.  </a:t>
            </a:r>
          </a:p>
          <a:p>
            <a:endParaRPr lang="en-US" dirty="0"/>
          </a:p>
          <a:p>
            <a:r>
              <a:rPr lang="en-US" dirty="0"/>
              <a:t>	-Despite his shortcomings :22-23 he had a knowledge of the way. It seems he knew that there wasn’t much to the charges brought against him.  Perhaps this was related to his Jewish wife Drusilla. Drusilla had been the wife of a small regional king but Felix had convinced her to leave her husband and to be his wife.  He had no right to her.</a:t>
            </a:r>
          </a:p>
          <a:p>
            <a:endParaRPr lang="en-US" dirty="0"/>
          </a:p>
          <a:p>
            <a:r>
              <a:rPr lang="en-US" dirty="0"/>
              <a:t>	-With that in mind he wants to hear some things about the Faith in X.:24-25.  Paul speaks some things about </a:t>
            </a:r>
            <a:r>
              <a:rPr lang="en-US" dirty="0" err="1"/>
              <a:t>rness</a:t>
            </a:r>
            <a:r>
              <a:rPr lang="en-US" dirty="0"/>
              <a:t>(doing what is right) about self control to a man with no restraint, about </a:t>
            </a:r>
            <a:r>
              <a:rPr lang="en-US" dirty="0" err="1"/>
              <a:t>jment</a:t>
            </a:r>
            <a:r>
              <a:rPr lang="en-US" dirty="0"/>
              <a:t> to the one about to judge him-that one day we will give acct to God.  </a:t>
            </a:r>
          </a:p>
          <a:p>
            <a:endParaRPr lang="en-US" dirty="0"/>
          </a:p>
          <a:p>
            <a:r>
              <a:rPr lang="en-US" dirty="0"/>
              <a:t>-I have and am quite sure Kasey has had to preach this kind of lesson to a couple in an unlawful relationship.  That’s not an easy thing to have to do-to tell people that they are living in sin, that this relationship, while they may love each other, is not Godly, it is not right, you need to exercise self control and there will be </a:t>
            </a:r>
            <a:r>
              <a:rPr lang="en-US" dirty="0" err="1"/>
              <a:t>jment</a:t>
            </a:r>
            <a:r>
              <a:rPr lang="en-US" dirty="0"/>
              <a:t> to come.  Not easy.  Often I think we may be inclined not to teach that lesson to people because we know their marriage situation and we are quite certain that they will not obey the gospel. And that well may be true, but there are people who will choose to love God more than their mate, they will choose to have a relationship with God first and let all other relationships and concerns come after that, even if there are tough decisions involved.  G Henry, M Broadwell etc.</a:t>
            </a:r>
          </a:p>
          <a:p>
            <a:endParaRPr lang="en-US" dirty="0"/>
          </a:p>
          <a:p>
            <a:r>
              <a:rPr lang="en-US" dirty="0"/>
              <a:t>	-This is one lesson I would have loved to hear.  Paul’s arrows had their affect to some degree, they land firmly in the fleshy part of Felix heart and he became afraid.  The KJV says “he trembled”  have you ever witnessed that?</a:t>
            </a:r>
          </a:p>
          <a:p>
            <a:endParaRPr lang="en-US" dirty="0"/>
          </a:p>
          <a:p>
            <a:r>
              <a:rPr lang="en-US" dirty="0"/>
              <a:t>-WHAT happened?  Go away for now, when I have a convenient time I will call for you”  Oh Felix.  How often I have seen men and women so close to the </a:t>
            </a:r>
            <a:r>
              <a:rPr lang="en-US" dirty="0" err="1"/>
              <a:t>kdom</a:t>
            </a:r>
            <a:r>
              <a:rPr lang="en-US" dirty="0"/>
              <a:t> of God only to put it off.  What about repentance-what about you and me, do we do that even as </a:t>
            </a:r>
            <a:r>
              <a:rPr lang="en-US" dirty="0" err="1"/>
              <a:t>Xians</a:t>
            </a:r>
            <a:r>
              <a:rPr lang="en-US" dirty="0"/>
              <a:t>?  Do we say to ourselves subconsciously  “just hang in there, this guilty feeling will leave”  and you know what?  Often it does diminish, and with it so does our relationship with God.  </a:t>
            </a:r>
          </a:p>
          <a:p>
            <a:endParaRPr lang="en-US" dirty="0"/>
          </a:p>
          <a:p>
            <a:r>
              <a:rPr lang="en-US" dirty="0"/>
              <a:t>	-If you are convicted respond, don’t put it off.  Don’t consider later, a more convenient time, as an option.  When those occasions come and you are struck by God’s word-respond!</a:t>
            </a:r>
          </a:p>
          <a:p>
            <a:endParaRPr lang="en-US" dirty="0"/>
          </a:p>
          <a:p>
            <a:r>
              <a:rPr lang="en-US" dirty="0"/>
              <a:t>-Heb. 3:7-4:7 several times there is a quote from PS 95 “today if you will hear his voice do not harden your hearts as in the rebellion”  It is reported that on the Sabbath day it was often the custom of the rulers of the synagogue to recite these verses in their announcements to people as they came into the synagogue.  “Today if you will hear his voice do not harden your hearts”.  Maybe that would be a good idea for us also.</a:t>
            </a:r>
          </a:p>
          <a:p>
            <a:endParaRPr lang="en-US" dirty="0"/>
          </a:p>
          <a:p>
            <a:endParaRPr lang="en-US" dirty="0"/>
          </a:p>
          <a:p>
            <a:r>
              <a:rPr lang="en-US" dirty="0"/>
              <a:t>	</a:t>
            </a:r>
          </a:p>
          <a:p>
            <a:r>
              <a:rPr lang="en-US" dirty="0"/>
              <a:t>	.</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AEF79F-A876-4FAA-BD58-0A82DC5DE9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9405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92450" y="130175"/>
            <a:ext cx="1152525" cy="647700"/>
          </a:xfrm>
        </p:spPr>
      </p:sp>
      <p:sp>
        <p:nvSpPr>
          <p:cNvPr id="3" name="Notes Placeholder 2"/>
          <p:cNvSpPr>
            <a:spLocks noGrp="1"/>
          </p:cNvSpPr>
          <p:nvPr>
            <p:ph type="body" idx="1"/>
          </p:nvPr>
        </p:nvSpPr>
        <p:spPr>
          <a:xfrm>
            <a:off x="164758" y="924414"/>
            <a:ext cx="6725092" cy="8260085"/>
          </a:xfrm>
        </p:spPr>
        <p:txBody>
          <a:bodyPr>
            <a:normAutofit lnSpcReduction="10000"/>
          </a:bodyPr>
          <a:lstStyle/>
          <a:p>
            <a:r>
              <a:rPr lang="en-US" dirty="0"/>
              <a:t>-FELIX: Felix was the Roman governor of Judea.  There are 3 of them mentioned in the NT: Pilate, Felix, and Festus who is mentioned in the next </a:t>
            </a:r>
            <a:r>
              <a:rPr lang="en-US" dirty="0" err="1"/>
              <a:t>ch.</a:t>
            </a:r>
            <a:r>
              <a:rPr lang="en-US" dirty="0"/>
              <a:t>  Tacitus, the Roman historian, tells us that “Felix practiced every kind of cruelty and lust, exercised the power of a king with the instincts of a slave.”  Tacitus didn’t think much of him, but </a:t>
            </a:r>
            <a:r>
              <a:rPr lang="en-US" dirty="0" err="1"/>
              <a:t>Tertullus</a:t>
            </a:r>
            <a:r>
              <a:rPr lang="en-US" dirty="0"/>
              <a:t> in 24:2-3 brags on him although that is probably just an effort to get an audience and favorable hearing with him.  </a:t>
            </a:r>
          </a:p>
          <a:p>
            <a:endParaRPr lang="en-US" dirty="0"/>
          </a:p>
          <a:p>
            <a:r>
              <a:rPr lang="en-US" dirty="0"/>
              <a:t>	-Despite his shortcomings :22-23 he had a knowledge of the way. It seems he knew that there wasn’t much to the charges brought against him.  Perhaps this was related to his Jewish wife Drusilla. Drusilla had been the wife of a small regional king but Felix had convinced her to leave her husband and to be his wife.  He had no right to her.</a:t>
            </a:r>
          </a:p>
          <a:p>
            <a:endParaRPr lang="en-US" dirty="0"/>
          </a:p>
          <a:p>
            <a:r>
              <a:rPr lang="en-US" dirty="0"/>
              <a:t>	-With that in mind he wants to hear some things about the Faith in X.:24-25.  Paul speaks some things about </a:t>
            </a:r>
            <a:r>
              <a:rPr lang="en-US" dirty="0" err="1"/>
              <a:t>rness</a:t>
            </a:r>
            <a:r>
              <a:rPr lang="en-US" dirty="0"/>
              <a:t>(doing what is right) about self control to a man with no restraint, about </a:t>
            </a:r>
            <a:r>
              <a:rPr lang="en-US" dirty="0" err="1"/>
              <a:t>jment</a:t>
            </a:r>
            <a:r>
              <a:rPr lang="en-US" dirty="0"/>
              <a:t> to the one about to judge him-that one day we will give acct to God.  </a:t>
            </a:r>
          </a:p>
          <a:p>
            <a:endParaRPr lang="en-US" dirty="0"/>
          </a:p>
          <a:p>
            <a:r>
              <a:rPr lang="en-US" dirty="0"/>
              <a:t>-I have and am quite sure Kasey has had to preach this kind of lesson to a couple in an unlawful relationship.  That’s not an easy thing to have to do-to tell people that they are living in sin, that this relationship, while they may love each other, is not Godly, it is not right, you need to exercise self control and there will be </a:t>
            </a:r>
            <a:r>
              <a:rPr lang="en-US" dirty="0" err="1"/>
              <a:t>jment</a:t>
            </a:r>
            <a:r>
              <a:rPr lang="en-US" dirty="0"/>
              <a:t> to come.  Not easy.  Often I think we may be inclined not to teach that lesson to people because we know their marriage situation and we are quite certain that they will not obey the gospel. And that well may be true, but there are people who will choose to love God more than their mate, they will choose to have a relationship with God first and let all other relationships and concerns come after that, even if there are tough decisions involved.  G Henry, M Broadwell etc.</a:t>
            </a:r>
          </a:p>
          <a:p>
            <a:endParaRPr lang="en-US" dirty="0"/>
          </a:p>
          <a:p>
            <a:r>
              <a:rPr lang="en-US" dirty="0"/>
              <a:t>	-This is one lesson I would have loved to hear.  Paul’s arrows had their affect to some degree, they land firmly in the fleshy part of Felix heart and he became afraid.  The KJV says “he trembled”  have you ever witnessed that?</a:t>
            </a:r>
          </a:p>
          <a:p>
            <a:endParaRPr lang="en-US" dirty="0"/>
          </a:p>
          <a:p>
            <a:r>
              <a:rPr lang="en-US" dirty="0"/>
              <a:t>-WHAT happened?  Go away for now, when I have a convenient time I will call for you”  Oh Felix.  How often I have seen men and women so close to the </a:t>
            </a:r>
            <a:r>
              <a:rPr lang="en-US" dirty="0" err="1"/>
              <a:t>kdom</a:t>
            </a:r>
            <a:r>
              <a:rPr lang="en-US" dirty="0"/>
              <a:t> of God only to put it off.  What about repentance-what about you and me, do we do that even as </a:t>
            </a:r>
            <a:r>
              <a:rPr lang="en-US" dirty="0" err="1"/>
              <a:t>Xians</a:t>
            </a:r>
            <a:r>
              <a:rPr lang="en-US" dirty="0"/>
              <a:t>?  Do we say to ourselves subconsciously  “just hang in there, this guilty feeling will leave”  and you know what?  Often it does diminish, and with it so does our relationship with God.  </a:t>
            </a:r>
          </a:p>
          <a:p>
            <a:endParaRPr lang="en-US" dirty="0"/>
          </a:p>
          <a:p>
            <a:r>
              <a:rPr lang="en-US" dirty="0"/>
              <a:t>	-If you are convicted respond, don’t put it off.  Don’t consider later, a more convenient time, as an option.  When those occasions come and you are struck by God’s word-respond!</a:t>
            </a:r>
          </a:p>
          <a:p>
            <a:endParaRPr lang="en-US" dirty="0"/>
          </a:p>
          <a:p>
            <a:r>
              <a:rPr lang="en-US" dirty="0"/>
              <a:t>-Heb. 3:7-4:7 several times there is a quote from PS 95 “today if you will hear his voice do not harden your hearts as in the rebellion”  It is reported that on the Sabbath day it was often the custom of the rulers of the synagogue to recite these verses in their announcements to people as they came into the synagogue.  “Today if you will hear his voice do not harden your hearts”.  Maybe that would be a good idea for us also.</a:t>
            </a:r>
          </a:p>
          <a:p>
            <a:endParaRPr lang="en-US" dirty="0"/>
          </a:p>
          <a:p>
            <a:endParaRPr lang="en-US" dirty="0"/>
          </a:p>
          <a:p>
            <a:r>
              <a:rPr lang="en-US" dirty="0"/>
              <a:t>	</a:t>
            </a:r>
          </a:p>
          <a:p>
            <a:r>
              <a:rPr lang="en-US" dirty="0"/>
              <a:t>	.</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AEF79F-A876-4FAA-BD58-0A82DC5DE9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9078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EF645B5-14AB-4121-85BF-12ECB387078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8/11/2019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DBDD74-67D6-4C27-A35A-52DD8E8387F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123422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F645B5-14AB-4121-85BF-12ECB3870782}" type="datetimeFigureOut">
              <a:rPr lang="en-US" smtClean="0"/>
              <a:t>8/11/2019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BDD74-67D6-4C27-A35A-52DD8E8387FC}" type="slidenum">
              <a:rPr lang="en-US" smtClean="0"/>
              <a:t>‹#›</a:t>
            </a:fld>
            <a:endParaRPr lang="en-US"/>
          </a:p>
        </p:txBody>
      </p:sp>
    </p:spTree>
    <p:extLst>
      <p:ext uri="{BB962C8B-B14F-4D97-AF65-F5344CB8AC3E}">
        <p14:creationId xmlns:p14="http://schemas.microsoft.com/office/powerpoint/2010/main" val="1221062399"/>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forgiveninchrist.org/acts.html#8:37" TargetMode="External"/><Relationship Id="rId13" Type="http://schemas.openxmlformats.org/officeDocument/2006/relationships/hyperlink" Target="http://www.forgiveninchrist.org/acts.html#10:43" TargetMode="External"/><Relationship Id="rId18" Type="http://schemas.openxmlformats.org/officeDocument/2006/relationships/hyperlink" Target="http://www.forgiveninchrist.org/acts.html#16:31" TargetMode="External"/><Relationship Id="rId3" Type="http://schemas.openxmlformats.org/officeDocument/2006/relationships/hyperlink" Target="http://www.forgiveninchrist.org/acts.html#2:37" TargetMode="External"/><Relationship Id="rId21" Type="http://schemas.openxmlformats.org/officeDocument/2006/relationships/hyperlink" Target="http://www.forgiveninchrist.org/acts.html#19:5" TargetMode="External"/><Relationship Id="rId7" Type="http://schemas.openxmlformats.org/officeDocument/2006/relationships/hyperlink" Target="http://www.forgiveninchrist.org/acts.html#8:12" TargetMode="External"/><Relationship Id="rId12" Type="http://schemas.openxmlformats.org/officeDocument/2006/relationships/hyperlink" Target="http://www.forgiveninchrist.org/acts.html#10:33" TargetMode="External"/><Relationship Id="rId17" Type="http://schemas.openxmlformats.org/officeDocument/2006/relationships/hyperlink" Target="http://www.forgiveninchrist.org/acts.html#16:15" TargetMode="External"/><Relationship Id="rId2" Type="http://schemas.openxmlformats.org/officeDocument/2006/relationships/notesSlide" Target="../notesSlides/notesSlide1.xml"/><Relationship Id="rId16" Type="http://schemas.openxmlformats.org/officeDocument/2006/relationships/hyperlink" Target="http://www.forgiveninchrist.org/acts.html#16:14" TargetMode="External"/><Relationship Id="rId20" Type="http://schemas.openxmlformats.org/officeDocument/2006/relationships/hyperlink" Target="http://www.forgiveninchrist.org/acts.html#18:8" TargetMode="External"/><Relationship Id="rId1" Type="http://schemas.openxmlformats.org/officeDocument/2006/relationships/slideLayout" Target="../slideLayouts/slideLayout1.xml"/><Relationship Id="rId6" Type="http://schemas.openxmlformats.org/officeDocument/2006/relationships/hyperlink" Target="http://www.forgiveninchrist.org/acts.html#8:6" TargetMode="External"/><Relationship Id="rId11" Type="http://schemas.openxmlformats.org/officeDocument/2006/relationships/hyperlink" Target="http://www.forgiveninchrist.org/acts.html#22:16" TargetMode="External"/><Relationship Id="rId5" Type="http://schemas.openxmlformats.org/officeDocument/2006/relationships/hyperlink" Target="http://www.forgiveninchrist.org/acts.html#2:38" TargetMode="External"/><Relationship Id="rId15" Type="http://schemas.openxmlformats.org/officeDocument/2006/relationships/hyperlink" Target="http://www.forgiveninchrist.org/acts.html#10:48" TargetMode="External"/><Relationship Id="rId10" Type="http://schemas.openxmlformats.org/officeDocument/2006/relationships/hyperlink" Target="http://www.forgiveninchrist.org/acts.html#22:14" TargetMode="External"/><Relationship Id="rId19" Type="http://schemas.openxmlformats.org/officeDocument/2006/relationships/hyperlink" Target="http://www.forgiveninchrist.org/acts.html#16:33" TargetMode="External"/><Relationship Id="rId4" Type="http://schemas.openxmlformats.org/officeDocument/2006/relationships/hyperlink" Target="http://www.forgiveninchrist.org/acts.html#2:36" TargetMode="External"/><Relationship Id="rId9" Type="http://schemas.openxmlformats.org/officeDocument/2006/relationships/hyperlink" Target="http://www.forgiveninchrist.org/acts.html#8:38" TargetMode="External"/><Relationship Id="rId14" Type="http://schemas.openxmlformats.org/officeDocument/2006/relationships/hyperlink" Target="http://www.forgiveninchrist.org/acts.html#11:18" TargetMode="External"/><Relationship Id="rId22" Type="http://schemas.openxmlformats.org/officeDocument/2006/relationships/hyperlink" Target="http://www.forgiveninchrist.org/acts.html#19:4"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forgiveninchrist.org/acts.html#22:14"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www.forgiveninchrist.org/acts.html#19:5" TargetMode="External"/><Relationship Id="rId5" Type="http://schemas.openxmlformats.org/officeDocument/2006/relationships/hyperlink" Target="http://www.forgiveninchrist.org/acts.html#18:8" TargetMode="External"/><Relationship Id="rId4" Type="http://schemas.openxmlformats.org/officeDocument/2006/relationships/hyperlink" Target="http://www.forgiveninchrist.org/acts.html#16:14"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87624" y="182880"/>
          <a:ext cx="11350488" cy="6413100"/>
        </p:xfrm>
        <a:graphic>
          <a:graphicData uri="http://schemas.openxmlformats.org/drawingml/2006/table">
            <a:tbl>
              <a:tblPr/>
              <a:tblGrid>
                <a:gridCol w="1891748">
                  <a:extLst>
                    <a:ext uri="{9D8B030D-6E8A-4147-A177-3AD203B41FA5}">
                      <a16:colId xmlns:a16="http://schemas.microsoft.com/office/drawing/2014/main" val="3718701741"/>
                    </a:ext>
                  </a:extLst>
                </a:gridCol>
                <a:gridCol w="1891748">
                  <a:extLst>
                    <a:ext uri="{9D8B030D-6E8A-4147-A177-3AD203B41FA5}">
                      <a16:colId xmlns:a16="http://schemas.microsoft.com/office/drawing/2014/main" val="1377550161"/>
                    </a:ext>
                  </a:extLst>
                </a:gridCol>
                <a:gridCol w="1891748">
                  <a:extLst>
                    <a:ext uri="{9D8B030D-6E8A-4147-A177-3AD203B41FA5}">
                      <a16:colId xmlns:a16="http://schemas.microsoft.com/office/drawing/2014/main" val="320109511"/>
                    </a:ext>
                  </a:extLst>
                </a:gridCol>
                <a:gridCol w="1891748">
                  <a:extLst>
                    <a:ext uri="{9D8B030D-6E8A-4147-A177-3AD203B41FA5}">
                      <a16:colId xmlns:a16="http://schemas.microsoft.com/office/drawing/2014/main" val="3230336478"/>
                    </a:ext>
                  </a:extLst>
                </a:gridCol>
                <a:gridCol w="1891748">
                  <a:extLst>
                    <a:ext uri="{9D8B030D-6E8A-4147-A177-3AD203B41FA5}">
                      <a16:colId xmlns:a16="http://schemas.microsoft.com/office/drawing/2014/main" val="20004"/>
                    </a:ext>
                  </a:extLst>
                </a:gridCol>
                <a:gridCol w="1891748">
                  <a:extLst>
                    <a:ext uri="{9D8B030D-6E8A-4147-A177-3AD203B41FA5}">
                      <a16:colId xmlns:a16="http://schemas.microsoft.com/office/drawing/2014/main" val="3525542977"/>
                    </a:ext>
                  </a:extLst>
                </a:gridCol>
              </a:tblGrid>
              <a:tr h="366353">
                <a:tc>
                  <a:txBody>
                    <a:bodyPr/>
                    <a:lstStyle/>
                    <a:p>
                      <a:pPr algn="l"/>
                      <a:r>
                        <a:rPr lang="en-US" sz="2200" b="1">
                          <a:ln>
                            <a:noFill/>
                          </a:ln>
                          <a:solidFill>
                            <a:schemeClr val="tx1"/>
                          </a:solidFill>
                        </a:rPr>
                        <a:t>CONVERTED</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b="1">
                          <a:ln>
                            <a:noFill/>
                          </a:ln>
                          <a:solidFill>
                            <a:schemeClr val="tx1"/>
                          </a:solidFill>
                        </a:rPr>
                        <a:t>HEARD</a:t>
                      </a:r>
                      <a:r>
                        <a:rPr lang="en-US" sz="2200">
                          <a:ln>
                            <a:noFill/>
                          </a:ln>
                          <a:solidFill>
                            <a:schemeClr val="tx1"/>
                          </a:solidFill>
                        </a:rPr>
                        <a:t> </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b="1">
                          <a:ln>
                            <a:noFill/>
                          </a:ln>
                          <a:solidFill>
                            <a:schemeClr val="tx1"/>
                          </a:solidFill>
                        </a:rPr>
                        <a:t>BELIEVED</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b="1" dirty="0">
                          <a:ln>
                            <a:noFill/>
                          </a:ln>
                          <a:solidFill>
                            <a:schemeClr val="tx1"/>
                          </a:solidFill>
                        </a:rPr>
                        <a:t>REPENTED</a:t>
                      </a:r>
                      <a:r>
                        <a:rPr lang="en-US" sz="2200" dirty="0">
                          <a:ln>
                            <a:noFill/>
                          </a:ln>
                          <a:solidFill>
                            <a:schemeClr val="tx1"/>
                          </a:solidFill>
                        </a:rPr>
                        <a:t> </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b="1" dirty="0">
                          <a:ln>
                            <a:noFill/>
                          </a:ln>
                          <a:solidFill>
                            <a:schemeClr val="tx1"/>
                          </a:solidFill>
                        </a:rPr>
                        <a:t>CONFESSED</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b="1" dirty="0">
                          <a:ln>
                            <a:noFill/>
                          </a:ln>
                          <a:solidFill>
                            <a:schemeClr val="tx1"/>
                          </a:solidFill>
                        </a:rPr>
                        <a:t>BAPTIZED</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771875374"/>
                  </a:ext>
                </a:extLst>
              </a:tr>
              <a:tr h="366353">
                <a:tc>
                  <a:txBody>
                    <a:bodyPr/>
                    <a:lstStyle/>
                    <a:p>
                      <a:pPr algn="l"/>
                      <a:r>
                        <a:rPr lang="en-US" sz="2200" b="1">
                          <a:ln>
                            <a:noFill/>
                          </a:ln>
                          <a:solidFill>
                            <a:schemeClr val="tx1"/>
                          </a:solidFill>
                        </a:rPr>
                        <a:t>The 3000</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a:ln>
                            <a:noFill/>
                          </a:ln>
                          <a:solidFill>
                            <a:schemeClr val="tx1"/>
                          </a:solidFill>
                          <a:hlinkClick r:id="rId3"/>
                        </a:rPr>
                        <a:t>2:37</a:t>
                      </a:r>
                      <a:r>
                        <a:rPr lang="en-US" sz="2200">
                          <a:ln>
                            <a:noFill/>
                          </a:ln>
                          <a:solidFill>
                            <a:schemeClr val="tx1"/>
                          </a:solidFill>
                        </a:rPr>
                        <a:t> </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a:ln>
                            <a:noFill/>
                          </a:ln>
                          <a:solidFill>
                            <a:schemeClr val="tx1"/>
                          </a:solidFill>
                          <a:hlinkClick r:id="rId4"/>
                        </a:rPr>
                        <a:t>2:36</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a:ln>
                            <a:noFill/>
                          </a:ln>
                          <a:solidFill>
                            <a:schemeClr val="tx1"/>
                          </a:solidFill>
                          <a:hlinkClick r:id="rId5"/>
                        </a:rPr>
                        <a:t>2:38</a:t>
                      </a:r>
                      <a:r>
                        <a:rPr lang="en-US" sz="2200">
                          <a:ln>
                            <a:noFill/>
                          </a:ln>
                          <a:solidFill>
                            <a:schemeClr val="tx1"/>
                          </a:solidFill>
                        </a:rPr>
                        <a:t> </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a:ln>
                            <a:noFill/>
                          </a:ln>
                          <a:solidFill>
                            <a:schemeClr val="tx1"/>
                          </a:solidFill>
                          <a:hlinkClick r:id="rId5"/>
                        </a:rPr>
                        <a:t>2:38</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542373797"/>
                  </a:ext>
                </a:extLst>
              </a:tr>
              <a:tr h="668435">
                <a:tc>
                  <a:txBody>
                    <a:bodyPr/>
                    <a:lstStyle/>
                    <a:p>
                      <a:pPr algn="l"/>
                      <a:r>
                        <a:rPr lang="en-US" sz="2200" b="1">
                          <a:ln>
                            <a:noFill/>
                          </a:ln>
                          <a:solidFill>
                            <a:schemeClr val="tx1"/>
                          </a:solidFill>
                        </a:rPr>
                        <a:t>Samaritans</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a:ln>
                            <a:noFill/>
                          </a:ln>
                          <a:solidFill>
                            <a:schemeClr val="tx1"/>
                          </a:solidFill>
                          <a:hlinkClick r:id="rId6"/>
                        </a:rPr>
                        <a:t>8:6</a:t>
                      </a:r>
                      <a:r>
                        <a:rPr lang="en-US" sz="2200">
                          <a:ln>
                            <a:noFill/>
                          </a:ln>
                          <a:solidFill>
                            <a:schemeClr val="tx1"/>
                          </a:solidFill>
                        </a:rPr>
                        <a:t> </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a:ln>
                            <a:noFill/>
                          </a:ln>
                          <a:solidFill>
                            <a:schemeClr val="tx1"/>
                          </a:solidFill>
                          <a:hlinkClick r:id="rId7"/>
                        </a:rPr>
                        <a:t>8:12</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br>
                        <a:rPr lang="en-US" sz="2200">
                          <a:ln>
                            <a:noFill/>
                          </a:ln>
                          <a:solidFill>
                            <a:schemeClr val="tx1"/>
                          </a:solidFill>
                        </a:rPr>
                      </a:b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hlinkClick r:id="rId7"/>
                        </a:rPr>
                        <a:t>8:12</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993114813"/>
                  </a:ext>
                </a:extLst>
              </a:tr>
              <a:tr h="668435">
                <a:tc>
                  <a:txBody>
                    <a:bodyPr/>
                    <a:lstStyle/>
                    <a:p>
                      <a:pPr algn="l"/>
                      <a:r>
                        <a:rPr lang="en-US" sz="2200" b="1" dirty="0">
                          <a:ln>
                            <a:noFill/>
                          </a:ln>
                          <a:solidFill>
                            <a:schemeClr val="tx1"/>
                          </a:solidFill>
                        </a:rPr>
                        <a:t>Ethiopian</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br>
                        <a:rPr lang="en-US" sz="2200">
                          <a:ln>
                            <a:noFill/>
                          </a:ln>
                          <a:solidFill>
                            <a:schemeClr val="tx1"/>
                          </a:solidFill>
                        </a:rPr>
                      </a:b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hlinkClick r:id="rId8"/>
                        </a:rPr>
                        <a:t>8:37</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br>
                        <a:rPr lang="en-US" sz="2200" dirty="0">
                          <a:ln>
                            <a:noFill/>
                          </a:ln>
                          <a:solidFill>
                            <a:schemeClr val="tx1"/>
                          </a:solidFill>
                        </a:rPr>
                      </a:b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u="sng" dirty="0">
                          <a:ln>
                            <a:noFill/>
                          </a:ln>
                          <a:solidFill>
                            <a:srgbClr val="0070C0"/>
                          </a:solidFill>
                        </a:rPr>
                        <a:t>8:37</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a:ln>
                            <a:noFill/>
                          </a:ln>
                          <a:solidFill>
                            <a:schemeClr val="tx1"/>
                          </a:solidFill>
                          <a:hlinkClick r:id="rId9"/>
                        </a:rPr>
                        <a:t>8:38</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87127954"/>
                  </a:ext>
                </a:extLst>
              </a:tr>
              <a:tr h="668435">
                <a:tc>
                  <a:txBody>
                    <a:bodyPr/>
                    <a:lstStyle/>
                    <a:p>
                      <a:pPr algn="l"/>
                      <a:r>
                        <a:rPr lang="en-US" sz="2200" b="1">
                          <a:ln>
                            <a:noFill/>
                          </a:ln>
                          <a:solidFill>
                            <a:schemeClr val="tx1"/>
                          </a:solidFill>
                        </a:rPr>
                        <a:t>Saul</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a:ln>
                            <a:noFill/>
                          </a:ln>
                          <a:solidFill>
                            <a:schemeClr val="tx1"/>
                          </a:solidFill>
                          <a:hlinkClick r:id="rId10"/>
                        </a:rPr>
                        <a:t>22:14 </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br>
                        <a:rPr lang="en-US" sz="2200" dirty="0">
                          <a:ln>
                            <a:noFill/>
                          </a:ln>
                          <a:solidFill>
                            <a:schemeClr val="tx1"/>
                          </a:solidFill>
                        </a:rPr>
                      </a:b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br>
                        <a:rPr lang="en-US" sz="2200">
                          <a:ln>
                            <a:noFill/>
                          </a:ln>
                          <a:solidFill>
                            <a:schemeClr val="tx1"/>
                          </a:solidFill>
                        </a:rPr>
                      </a:b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a:ln>
                            <a:noFill/>
                          </a:ln>
                          <a:solidFill>
                            <a:schemeClr val="tx1"/>
                          </a:solidFill>
                          <a:hlinkClick r:id="rId11"/>
                        </a:rPr>
                        <a:t>22:16 </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655685699"/>
                  </a:ext>
                </a:extLst>
              </a:tr>
              <a:tr h="366353">
                <a:tc>
                  <a:txBody>
                    <a:bodyPr/>
                    <a:lstStyle/>
                    <a:p>
                      <a:pPr algn="l"/>
                      <a:r>
                        <a:rPr lang="en-US" sz="2200" b="1">
                          <a:ln>
                            <a:noFill/>
                          </a:ln>
                          <a:solidFill>
                            <a:schemeClr val="tx1"/>
                          </a:solidFill>
                        </a:rPr>
                        <a:t>Cornelius</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a:ln>
                            <a:noFill/>
                          </a:ln>
                          <a:solidFill>
                            <a:schemeClr val="tx1"/>
                          </a:solidFill>
                          <a:hlinkClick r:id="rId12"/>
                        </a:rPr>
                        <a:t>10:33</a:t>
                      </a:r>
                      <a:r>
                        <a:rPr lang="en-US" sz="2200">
                          <a:ln>
                            <a:noFill/>
                          </a:ln>
                          <a:solidFill>
                            <a:schemeClr val="tx1"/>
                          </a:solidFill>
                        </a:rPr>
                        <a:t> </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a:ln>
                            <a:noFill/>
                          </a:ln>
                          <a:solidFill>
                            <a:schemeClr val="tx1"/>
                          </a:solidFill>
                          <a:hlinkClick r:id="rId13"/>
                        </a:rPr>
                        <a:t>10:43</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a:ln>
                            <a:noFill/>
                          </a:ln>
                          <a:solidFill>
                            <a:schemeClr val="tx1"/>
                          </a:solidFill>
                          <a:hlinkClick r:id="rId14"/>
                        </a:rPr>
                        <a:t>11:18</a:t>
                      </a:r>
                      <a:r>
                        <a:rPr lang="en-US" sz="2200">
                          <a:ln>
                            <a:noFill/>
                          </a:ln>
                          <a:solidFill>
                            <a:schemeClr val="tx1"/>
                          </a:solidFill>
                        </a:rPr>
                        <a:t> </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a:ln>
                            <a:noFill/>
                          </a:ln>
                          <a:solidFill>
                            <a:schemeClr val="tx1"/>
                          </a:solidFill>
                          <a:hlinkClick r:id="rId15"/>
                        </a:rPr>
                        <a:t>10:48</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538877804"/>
                  </a:ext>
                </a:extLst>
              </a:tr>
              <a:tr h="668435">
                <a:tc>
                  <a:txBody>
                    <a:bodyPr/>
                    <a:lstStyle/>
                    <a:p>
                      <a:pPr algn="l"/>
                      <a:r>
                        <a:rPr lang="en-US" sz="2200" b="1">
                          <a:ln>
                            <a:noFill/>
                          </a:ln>
                          <a:solidFill>
                            <a:schemeClr val="tx1"/>
                          </a:solidFill>
                        </a:rPr>
                        <a:t>Lydia</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a:ln>
                            <a:noFill/>
                          </a:ln>
                          <a:solidFill>
                            <a:schemeClr val="tx1"/>
                          </a:solidFill>
                          <a:hlinkClick r:id="rId16"/>
                        </a:rPr>
                        <a:t>16:14 </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br>
                        <a:rPr lang="en-US" sz="2200">
                          <a:ln>
                            <a:noFill/>
                          </a:ln>
                          <a:solidFill>
                            <a:schemeClr val="tx1"/>
                          </a:solidFill>
                        </a:rPr>
                      </a:b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br>
                        <a:rPr lang="en-US" sz="2200">
                          <a:ln>
                            <a:noFill/>
                          </a:ln>
                          <a:solidFill>
                            <a:schemeClr val="tx1"/>
                          </a:solidFill>
                        </a:rPr>
                      </a:b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a:ln>
                            <a:noFill/>
                          </a:ln>
                          <a:solidFill>
                            <a:schemeClr val="tx1"/>
                          </a:solidFill>
                          <a:hlinkClick r:id="rId17"/>
                        </a:rPr>
                        <a:t>16:15</a:t>
                      </a:r>
                      <a:r>
                        <a:rPr lang="en-US" sz="2200">
                          <a:ln>
                            <a:noFill/>
                          </a:ln>
                          <a:solidFill>
                            <a:schemeClr val="tx1"/>
                          </a:solidFill>
                        </a:rPr>
                        <a:t> </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701499377"/>
                  </a:ext>
                </a:extLst>
              </a:tr>
              <a:tr h="554399">
                <a:tc>
                  <a:txBody>
                    <a:bodyPr/>
                    <a:lstStyle/>
                    <a:p>
                      <a:pPr algn="l"/>
                      <a:r>
                        <a:rPr lang="en-US" sz="2200" b="1">
                          <a:ln>
                            <a:noFill/>
                          </a:ln>
                          <a:solidFill>
                            <a:schemeClr val="tx1"/>
                          </a:solidFill>
                        </a:rPr>
                        <a:t>Jailor</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br>
                        <a:rPr lang="en-US" sz="2200">
                          <a:ln>
                            <a:noFill/>
                          </a:ln>
                          <a:solidFill>
                            <a:schemeClr val="tx1"/>
                          </a:solidFill>
                        </a:rPr>
                      </a:b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hlinkClick r:id="rId18"/>
                        </a:rPr>
                        <a:t>16:31</a:t>
                      </a:r>
                      <a:r>
                        <a:rPr lang="en-US" sz="2200" dirty="0">
                          <a:ln>
                            <a:noFill/>
                          </a:ln>
                          <a:solidFill>
                            <a:schemeClr val="tx1"/>
                          </a:solidFill>
                        </a:rPr>
                        <a:t> </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u="sng" dirty="0">
                          <a:ln>
                            <a:noFill/>
                          </a:ln>
                          <a:solidFill>
                            <a:srgbClr val="0070C0"/>
                          </a:solidFill>
                        </a:rPr>
                        <a:t>16:33</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a:ln>
                            <a:noFill/>
                          </a:ln>
                          <a:solidFill>
                            <a:schemeClr val="tx1"/>
                          </a:solidFill>
                          <a:hlinkClick r:id="rId19"/>
                        </a:rPr>
                        <a:t>16:33 </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479308467"/>
                  </a:ext>
                </a:extLst>
              </a:tr>
              <a:tr h="668435">
                <a:tc>
                  <a:txBody>
                    <a:bodyPr/>
                    <a:lstStyle/>
                    <a:p>
                      <a:pPr algn="l"/>
                      <a:r>
                        <a:rPr lang="en-US" sz="2200" b="1">
                          <a:ln>
                            <a:noFill/>
                          </a:ln>
                          <a:solidFill>
                            <a:schemeClr val="tx1"/>
                          </a:solidFill>
                        </a:rPr>
                        <a:t>Corinthians</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a:ln>
                            <a:noFill/>
                          </a:ln>
                          <a:solidFill>
                            <a:schemeClr val="tx1"/>
                          </a:solidFill>
                          <a:hlinkClick r:id="rId20"/>
                        </a:rPr>
                        <a:t>18:8 </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a:ln>
                            <a:noFill/>
                          </a:ln>
                          <a:solidFill>
                            <a:schemeClr val="tx1"/>
                          </a:solidFill>
                          <a:hlinkClick r:id="rId20"/>
                        </a:rPr>
                        <a:t>18:8 </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br>
                        <a:rPr lang="en-US" sz="2200" dirty="0">
                          <a:ln>
                            <a:noFill/>
                          </a:ln>
                          <a:solidFill>
                            <a:schemeClr val="tx1"/>
                          </a:solidFill>
                        </a:rPr>
                      </a:b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a:ln>
                            <a:noFill/>
                          </a:ln>
                          <a:solidFill>
                            <a:schemeClr val="tx1"/>
                          </a:solidFill>
                          <a:hlinkClick r:id="rId20"/>
                        </a:rPr>
                        <a:t>18:8 </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650760127"/>
                  </a:ext>
                </a:extLst>
              </a:tr>
              <a:tr h="668435">
                <a:tc>
                  <a:txBody>
                    <a:bodyPr/>
                    <a:lstStyle/>
                    <a:p>
                      <a:pPr algn="l"/>
                      <a:r>
                        <a:rPr lang="en-US" sz="2200" b="1">
                          <a:ln>
                            <a:noFill/>
                          </a:ln>
                          <a:solidFill>
                            <a:schemeClr val="tx1"/>
                          </a:solidFill>
                        </a:rPr>
                        <a:t>Ephesians</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a:ln>
                            <a:noFill/>
                          </a:ln>
                          <a:solidFill>
                            <a:schemeClr val="tx1"/>
                          </a:solidFill>
                          <a:hlinkClick r:id="rId21"/>
                        </a:rPr>
                        <a:t>19:5 </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a:ln>
                            <a:noFill/>
                          </a:ln>
                          <a:solidFill>
                            <a:schemeClr val="tx1"/>
                          </a:solidFill>
                          <a:hlinkClick r:id="rId22"/>
                        </a:rPr>
                        <a:t>19:4</a:t>
                      </a: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br>
                        <a:rPr lang="en-US" sz="2200">
                          <a:ln>
                            <a:noFill/>
                          </a:ln>
                          <a:solidFill>
                            <a:schemeClr val="tx1"/>
                          </a:solidFill>
                        </a:rPr>
                      </a:br>
                      <a:endParaRPr lang="en-US" sz="220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hlinkClick r:id="rId21"/>
                        </a:rPr>
                        <a:t>19:5 </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20088653"/>
                  </a:ext>
                </a:extLst>
              </a:tr>
            </a:tbl>
          </a:graphicData>
        </a:graphic>
      </p:graphicFrame>
    </p:spTree>
    <p:extLst>
      <p:ext uri="{BB962C8B-B14F-4D97-AF65-F5344CB8AC3E}">
        <p14:creationId xmlns:p14="http://schemas.microsoft.com/office/powerpoint/2010/main" val="2352918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91887" y="228600"/>
          <a:ext cx="11403875" cy="6413100"/>
        </p:xfrm>
        <a:graphic>
          <a:graphicData uri="http://schemas.openxmlformats.org/drawingml/2006/table">
            <a:tbl>
              <a:tblPr/>
              <a:tblGrid>
                <a:gridCol w="2280775">
                  <a:extLst>
                    <a:ext uri="{9D8B030D-6E8A-4147-A177-3AD203B41FA5}">
                      <a16:colId xmlns:a16="http://schemas.microsoft.com/office/drawing/2014/main" val="3718701741"/>
                    </a:ext>
                  </a:extLst>
                </a:gridCol>
                <a:gridCol w="2280775">
                  <a:extLst>
                    <a:ext uri="{9D8B030D-6E8A-4147-A177-3AD203B41FA5}">
                      <a16:colId xmlns:a16="http://schemas.microsoft.com/office/drawing/2014/main" val="1377550161"/>
                    </a:ext>
                  </a:extLst>
                </a:gridCol>
                <a:gridCol w="2280775">
                  <a:extLst>
                    <a:ext uri="{9D8B030D-6E8A-4147-A177-3AD203B41FA5}">
                      <a16:colId xmlns:a16="http://schemas.microsoft.com/office/drawing/2014/main" val="320109511"/>
                    </a:ext>
                  </a:extLst>
                </a:gridCol>
                <a:gridCol w="2280775">
                  <a:extLst>
                    <a:ext uri="{9D8B030D-6E8A-4147-A177-3AD203B41FA5}">
                      <a16:colId xmlns:a16="http://schemas.microsoft.com/office/drawing/2014/main" val="3230336478"/>
                    </a:ext>
                  </a:extLst>
                </a:gridCol>
                <a:gridCol w="2280775">
                  <a:extLst>
                    <a:ext uri="{9D8B030D-6E8A-4147-A177-3AD203B41FA5}">
                      <a16:colId xmlns:a16="http://schemas.microsoft.com/office/drawing/2014/main" val="3525542977"/>
                    </a:ext>
                  </a:extLst>
                </a:gridCol>
              </a:tblGrid>
              <a:tr h="401305">
                <a:tc>
                  <a:txBody>
                    <a:bodyPr/>
                    <a:lstStyle/>
                    <a:p>
                      <a:pPr algn="l"/>
                      <a:r>
                        <a:rPr lang="en-US" sz="2200" b="1" dirty="0">
                          <a:ln>
                            <a:noFill/>
                          </a:ln>
                          <a:solidFill>
                            <a:schemeClr val="tx1"/>
                          </a:solidFill>
                        </a:rPr>
                        <a:t>UNCONVERTED</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b="1" dirty="0">
                          <a:ln>
                            <a:noFill/>
                          </a:ln>
                          <a:solidFill>
                            <a:schemeClr val="tx1"/>
                          </a:solidFill>
                        </a:rPr>
                        <a:t>PLACE</a:t>
                      </a:r>
                      <a:r>
                        <a:rPr lang="en-US" sz="2200" dirty="0">
                          <a:ln>
                            <a:noFill/>
                          </a:ln>
                          <a:solidFill>
                            <a:schemeClr val="tx1"/>
                          </a:solidFill>
                        </a:rPr>
                        <a:t> </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b="1" dirty="0">
                          <a:ln>
                            <a:noFill/>
                          </a:ln>
                          <a:solidFill>
                            <a:schemeClr val="tx1"/>
                          </a:solidFill>
                        </a:rPr>
                        <a:t>TEACHER</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b="1" dirty="0">
                          <a:ln>
                            <a:noFill/>
                          </a:ln>
                          <a:solidFill>
                            <a:schemeClr val="tx1"/>
                          </a:solidFill>
                        </a:rPr>
                        <a:t>SCRIPTURE</a:t>
                      </a:r>
                      <a:r>
                        <a:rPr lang="en-US" sz="2200" dirty="0">
                          <a:ln>
                            <a:noFill/>
                          </a:ln>
                          <a:solidFill>
                            <a:schemeClr val="tx1"/>
                          </a:solidFill>
                        </a:rPr>
                        <a:t> </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b="1" dirty="0">
                          <a:ln>
                            <a:noFill/>
                          </a:ln>
                          <a:solidFill>
                            <a:schemeClr val="tx1"/>
                          </a:solidFill>
                        </a:rPr>
                        <a:t>RESPONSE</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771875374"/>
                  </a:ext>
                </a:extLst>
              </a:tr>
              <a:tr h="401305">
                <a:tc>
                  <a:txBody>
                    <a:bodyPr/>
                    <a:lstStyle/>
                    <a:p>
                      <a:pPr algn="l"/>
                      <a:r>
                        <a:rPr lang="en-US" sz="2200" b="1" dirty="0">
                          <a:ln>
                            <a:noFill/>
                          </a:ln>
                          <a:solidFill>
                            <a:schemeClr val="tx1"/>
                          </a:solidFill>
                        </a:rPr>
                        <a:t>Sanhedrin</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u="sng" dirty="0">
                          <a:ln>
                            <a:noFill/>
                          </a:ln>
                          <a:solidFill>
                            <a:srgbClr val="0070C0"/>
                          </a:solidFill>
                        </a:rPr>
                        <a:t>Jerusalem </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rPr>
                        <a:t>Peter</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rPr>
                        <a:t>4:13-22 </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rPr>
                        <a:t>Ignore</a:t>
                      </a:r>
                      <a:r>
                        <a:rPr lang="en-US" sz="2200" baseline="0" dirty="0">
                          <a:ln>
                            <a:noFill/>
                          </a:ln>
                          <a:solidFill>
                            <a:schemeClr val="tx1"/>
                          </a:solidFill>
                        </a:rPr>
                        <a:t> truth</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542373797"/>
                  </a:ext>
                </a:extLst>
              </a:tr>
              <a:tr h="732207">
                <a:tc>
                  <a:txBody>
                    <a:bodyPr/>
                    <a:lstStyle/>
                    <a:p>
                      <a:pPr algn="l"/>
                      <a:r>
                        <a:rPr lang="en-US" sz="2200" b="1" dirty="0">
                          <a:ln>
                            <a:noFill/>
                          </a:ln>
                          <a:solidFill>
                            <a:schemeClr val="tx1"/>
                          </a:solidFill>
                        </a:rPr>
                        <a:t>Stephen’s Hearers</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u="sng" dirty="0">
                          <a:ln>
                            <a:noFill/>
                          </a:ln>
                          <a:solidFill>
                            <a:srgbClr val="0070C0"/>
                          </a:solidFill>
                        </a:rPr>
                        <a:t>Jerusalem </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rPr>
                        <a:t>Stephen</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rPr>
                        <a:t>6:9-7:60</a:t>
                      </a:r>
                      <a:br>
                        <a:rPr lang="en-US" sz="2200" dirty="0">
                          <a:ln>
                            <a:noFill/>
                          </a:ln>
                          <a:solidFill>
                            <a:schemeClr val="tx1"/>
                          </a:solidFill>
                        </a:rPr>
                      </a:b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rPr>
                        <a:t>Dislike</a:t>
                      </a:r>
                      <a:r>
                        <a:rPr lang="en-US" sz="2200" baseline="0" dirty="0">
                          <a:ln>
                            <a:noFill/>
                          </a:ln>
                          <a:solidFill>
                            <a:schemeClr val="tx1"/>
                          </a:solidFill>
                        </a:rPr>
                        <a:t> doctrine</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993114813"/>
                  </a:ext>
                </a:extLst>
              </a:tr>
              <a:tr h="732207">
                <a:tc>
                  <a:txBody>
                    <a:bodyPr/>
                    <a:lstStyle/>
                    <a:p>
                      <a:pPr algn="l"/>
                      <a:r>
                        <a:rPr lang="en-US" sz="2200" b="1" dirty="0" err="1">
                          <a:ln>
                            <a:noFill/>
                          </a:ln>
                          <a:solidFill>
                            <a:schemeClr val="tx1"/>
                          </a:solidFill>
                        </a:rPr>
                        <a:t>Elymas</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br>
                        <a:rPr lang="en-US" sz="2200" u="sng" dirty="0">
                          <a:ln>
                            <a:noFill/>
                          </a:ln>
                          <a:solidFill>
                            <a:srgbClr val="0070C0"/>
                          </a:solidFill>
                        </a:rPr>
                      </a:br>
                      <a:r>
                        <a:rPr lang="en-US" sz="2200" u="sng" dirty="0">
                          <a:ln>
                            <a:noFill/>
                          </a:ln>
                          <a:solidFill>
                            <a:srgbClr val="0070C0"/>
                          </a:solidFill>
                        </a:rPr>
                        <a:t>Cyprus</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rPr>
                        <a:t>Paul</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br>
                        <a:rPr lang="en-US" sz="2200" dirty="0">
                          <a:ln>
                            <a:noFill/>
                          </a:ln>
                          <a:solidFill>
                            <a:schemeClr val="tx1"/>
                          </a:solidFill>
                        </a:rPr>
                      </a:br>
                      <a:r>
                        <a:rPr lang="en-US" sz="2200" dirty="0">
                          <a:ln>
                            <a:noFill/>
                          </a:ln>
                          <a:solidFill>
                            <a:schemeClr val="tx1"/>
                          </a:solidFill>
                        </a:rPr>
                        <a:t>13:6-12</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rPr>
                        <a:t>Enemy</a:t>
                      </a:r>
                      <a:r>
                        <a:rPr lang="en-US" sz="2200" baseline="0" dirty="0">
                          <a:ln>
                            <a:noFill/>
                          </a:ln>
                          <a:solidFill>
                            <a:schemeClr val="tx1"/>
                          </a:solidFill>
                        </a:rPr>
                        <a:t> of truth</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87127954"/>
                  </a:ext>
                </a:extLst>
              </a:tr>
              <a:tr h="732207">
                <a:tc>
                  <a:txBody>
                    <a:bodyPr/>
                    <a:lstStyle/>
                    <a:p>
                      <a:pPr algn="l"/>
                      <a:r>
                        <a:rPr lang="en-US" sz="2200" b="1" dirty="0">
                          <a:ln>
                            <a:noFill/>
                          </a:ln>
                          <a:solidFill>
                            <a:schemeClr val="tx1"/>
                          </a:solidFill>
                        </a:rPr>
                        <a:t>Jews</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hlinkClick r:id="rId3"/>
                        </a:rPr>
                        <a:t>Asia</a:t>
                      </a:r>
                      <a:r>
                        <a:rPr lang="en-US" sz="2200" baseline="0" dirty="0">
                          <a:ln>
                            <a:noFill/>
                          </a:ln>
                          <a:solidFill>
                            <a:schemeClr val="tx1"/>
                          </a:solidFill>
                          <a:hlinkClick r:id="rId3"/>
                        </a:rPr>
                        <a:t> Minor</a:t>
                      </a:r>
                      <a:r>
                        <a:rPr lang="en-US" sz="2200" dirty="0">
                          <a:ln>
                            <a:noFill/>
                          </a:ln>
                          <a:solidFill>
                            <a:schemeClr val="tx1"/>
                          </a:solidFill>
                          <a:hlinkClick r:id="rId3"/>
                        </a:rPr>
                        <a:t> </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rPr>
                        <a:t>Paul</a:t>
                      </a:r>
                      <a:br>
                        <a:rPr lang="en-US" sz="2200" dirty="0">
                          <a:ln>
                            <a:noFill/>
                          </a:ln>
                          <a:solidFill>
                            <a:schemeClr val="tx1"/>
                          </a:solidFill>
                        </a:rPr>
                      </a:b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rPr>
                        <a:t>13:42-17:9</a:t>
                      </a:r>
                      <a:br>
                        <a:rPr lang="en-US" sz="2200" dirty="0">
                          <a:ln>
                            <a:noFill/>
                          </a:ln>
                          <a:solidFill>
                            <a:schemeClr val="tx1"/>
                          </a:solidFill>
                        </a:rPr>
                      </a:b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rPr>
                        <a:t>Envy</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655685699"/>
                  </a:ext>
                </a:extLst>
              </a:tr>
              <a:tr h="401305">
                <a:tc>
                  <a:txBody>
                    <a:bodyPr/>
                    <a:lstStyle/>
                    <a:p>
                      <a:pPr algn="l"/>
                      <a:r>
                        <a:rPr lang="en-US" sz="2200" b="1" dirty="0">
                          <a:ln>
                            <a:noFill/>
                          </a:ln>
                          <a:solidFill>
                            <a:schemeClr val="tx1"/>
                          </a:solidFill>
                        </a:rPr>
                        <a:t>Athenians</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u="sng" dirty="0">
                          <a:ln>
                            <a:noFill/>
                          </a:ln>
                          <a:solidFill>
                            <a:srgbClr val="0070C0"/>
                          </a:solidFill>
                        </a:rPr>
                        <a:t>Athens </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rPr>
                        <a:t>Paul</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rPr>
                        <a:t>17:32-34 </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rPr>
                        <a:t>Preconceptions</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538877804"/>
                  </a:ext>
                </a:extLst>
              </a:tr>
              <a:tr h="732207">
                <a:tc>
                  <a:txBody>
                    <a:bodyPr/>
                    <a:lstStyle/>
                    <a:p>
                      <a:pPr algn="l"/>
                      <a:r>
                        <a:rPr lang="en-US" sz="2200" b="1" dirty="0">
                          <a:ln>
                            <a:noFill/>
                          </a:ln>
                          <a:solidFill>
                            <a:schemeClr val="tx1"/>
                          </a:solidFill>
                        </a:rPr>
                        <a:t>Jews</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hlinkClick r:id="rId4"/>
                        </a:rPr>
                        <a:t>Corinth, Ephesus </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br>
                        <a:rPr lang="en-US" sz="2200" dirty="0">
                          <a:ln>
                            <a:noFill/>
                          </a:ln>
                          <a:solidFill>
                            <a:schemeClr val="tx1"/>
                          </a:solidFill>
                        </a:rPr>
                      </a:br>
                      <a:r>
                        <a:rPr lang="en-US" sz="2200" dirty="0">
                          <a:ln>
                            <a:noFill/>
                          </a:ln>
                          <a:solidFill>
                            <a:schemeClr val="tx1"/>
                          </a:solidFill>
                        </a:rPr>
                        <a:t>Paul</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br>
                        <a:rPr lang="en-US" sz="2200" dirty="0">
                          <a:ln>
                            <a:noFill/>
                          </a:ln>
                          <a:solidFill>
                            <a:schemeClr val="tx1"/>
                          </a:solidFill>
                        </a:rPr>
                      </a:br>
                      <a:r>
                        <a:rPr lang="en-US" sz="2200" dirty="0">
                          <a:ln>
                            <a:noFill/>
                          </a:ln>
                          <a:solidFill>
                            <a:schemeClr val="tx1"/>
                          </a:solidFill>
                        </a:rPr>
                        <a:t>18:6-19:9</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rPr>
                        <a:t>Old</a:t>
                      </a:r>
                      <a:r>
                        <a:rPr lang="en-US" sz="2200" baseline="0" dirty="0">
                          <a:ln>
                            <a:noFill/>
                          </a:ln>
                          <a:solidFill>
                            <a:schemeClr val="tx1"/>
                          </a:solidFill>
                        </a:rPr>
                        <a:t> ways</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701499377"/>
                  </a:ext>
                </a:extLst>
              </a:tr>
              <a:tr h="732207">
                <a:tc>
                  <a:txBody>
                    <a:bodyPr/>
                    <a:lstStyle/>
                    <a:p>
                      <a:pPr algn="l"/>
                      <a:r>
                        <a:rPr lang="en-US" sz="2200" b="1" dirty="0">
                          <a:ln>
                            <a:noFill/>
                          </a:ln>
                          <a:solidFill>
                            <a:schemeClr val="tx1"/>
                          </a:solidFill>
                        </a:rPr>
                        <a:t>Jerusalem Mob</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br>
                        <a:rPr lang="en-US" sz="2200" u="sng" dirty="0">
                          <a:ln>
                            <a:noFill/>
                          </a:ln>
                          <a:solidFill>
                            <a:srgbClr val="0070C0"/>
                          </a:solidFill>
                        </a:rPr>
                      </a:br>
                      <a:r>
                        <a:rPr lang="en-US" sz="2200" u="sng" dirty="0">
                          <a:ln>
                            <a:noFill/>
                          </a:ln>
                          <a:solidFill>
                            <a:srgbClr val="0070C0"/>
                          </a:solidFill>
                        </a:rPr>
                        <a:t>Jerusalem</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rPr>
                        <a:t>Paul</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rPr>
                        <a:t>22:22</a:t>
                      </a:r>
                      <a:br>
                        <a:rPr lang="en-US" sz="2200" dirty="0">
                          <a:ln>
                            <a:noFill/>
                          </a:ln>
                          <a:solidFill>
                            <a:schemeClr val="tx1"/>
                          </a:solidFill>
                        </a:rPr>
                      </a:b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rPr>
                        <a:t>Racism</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479308467"/>
                  </a:ext>
                </a:extLst>
              </a:tr>
              <a:tr h="732207">
                <a:tc>
                  <a:txBody>
                    <a:bodyPr/>
                    <a:lstStyle/>
                    <a:p>
                      <a:pPr algn="l"/>
                      <a:r>
                        <a:rPr lang="en-US" sz="2200" b="1" dirty="0">
                          <a:ln>
                            <a:noFill/>
                          </a:ln>
                          <a:solidFill>
                            <a:schemeClr val="tx1"/>
                          </a:solidFill>
                        </a:rPr>
                        <a:t>Felix &amp; Drusilla</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hlinkClick r:id="rId5"/>
                        </a:rPr>
                        <a:t>Caesarea </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rPr>
                        <a:t>Paul</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br>
                        <a:rPr lang="en-US" sz="2200" dirty="0">
                          <a:ln>
                            <a:noFill/>
                          </a:ln>
                          <a:solidFill>
                            <a:schemeClr val="tx1"/>
                          </a:solidFill>
                        </a:rPr>
                      </a:br>
                      <a:r>
                        <a:rPr lang="en-US" sz="2200" dirty="0">
                          <a:ln>
                            <a:noFill/>
                          </a:ln>
                          <a:solidFill>
                            <a:schemeClr val="tx1"/>
                          </a:solidFill>
                        </a:rPr>
                        <a:t>24:25-27</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rPr>
                        <a:t>Fear,</a:t>
                      </a:r>
                      <a:r>
                        <a:rPr lang="en-US" sz="2200" baseline="0" dirty="0">
                          <a:ln>
                            <a:noFill/>
                          </a:ln>
                          <a:solidFill>
                            <a:schemeClr val="tx1"/>
                          </a:solidFill>
                        </a:rPr>
                        <a:t> Delay</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650760127"/>
                  </a:ext>
                </a:extLst>
              </a:tr>
              <a:tr h="732207">
                <a:tc>
                  <a:txBody>
                    <a:bodyPr/>
                    <a:lstStyle/>
                    <a:p>
                      <a:pPr algn="l"/>
                      <a:r>
                        <a:rPr lang="en-US" sz="2200" b="1" dirty="0">
                          <a:ln>
                            <a:noFill/>
                          </a:ln>
                          <a:solidFill>
                            <a:schemeClr val="tx1"/>
                          </a:solidFill>
                        </a:rPr>
                        <a:t>Agrippa</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hlinkClick r:id="rId6"/>
                        </a:rPr>
                        <a:t>Caesarea </a:t>
                      </a:r>
                      <a:endParaRPr lang="en-US" sz="2200" dirty="0">
                        <a:ln>
                          <a:noFill/>
                        </a:ln>
                        <a:solidFill>
                          <a:schemeClr val="tx1"/>
                        </a:solidFill>
                      </a:endParaRP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rPr>
                        <a:t>Paul</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br>
                        <a:rPr lang="en-US" sz="2200" dirty="0">
                          <a:ln>
                            <a:noFill/>
                          </a:ln>
                          <a:solidFill>
                            <a:schemeClr val="tx1"/>
                          </a:solidFill>
                        </a:rPr>
                      </a:br>
                      <a:r>
                        <a:rPr lang="en-US" sz="2200" dirty="0">
                          <a:ln>
                            <a:noFill/>
                          </a:ln>
                          <a:solidFill>
                            <a:schemeClr val="tx1"/>
                          </a:solidFill>
                        </a:rPr>
                        <a:t>26:28</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n-US" sz="2200" dirty="0">
                          <a:ln>
                            <a:noFill/>
                          </a:ln>
                          <a:solidFill>
                            <a:schemeClr val="tx1"/>
                          </a:solidFill>
                        </a:rPr>
                        <a:t>Apathy</a:t>
                      </a:r>
                    </a:p>
                  </a:txBody>
                  <a:tcPr marL="71333" marR="71333" marT="35667" marB="35667"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20088653"/>
                  </a:ext>
                </a:extLst>
              </a:tr>
            </a:tbl>
          </a:graphicData>
        </a:graphic>
      </p:graphicFrame>
    </p:spTree>
    <p:extLst>
      <p:ext uri="{BB962C8B-B14F-4D97-AF65-F5344CB8AC3E}">
        <p14:creationId xmlns:p14="http://schemas.microsoft.com/office/powerpoint/2010/main" val="295761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468923"/>
            <a:ext cx="11863754" cy="6201507"/>
          </a:xfrm>
        </p:spPr>
        <p:txBody>
          <a:bodyPr/>
          <a:lstStyle/>
          <a:p>
            <a:pPr marL="0" indent="0">
              <a:buNone/>
            </a:pPr>
            <a:r>
              <a:rPr lang="en-US" sz="3600" b="1" i="1" dirty="0">
                <a:solidFill>
                  <a:schemeClr val="bg1"/>
                </a:solidFill>
                <a:latin typeface="Berlin Sans FB" panose="020E0602020502020306" pitchFamily="34" charset="0"/>
              </a:rPr>
              <a:t>Cut to the heart…</a:t>
            </a:r>
          </a:p>
          <a:p>
            <a:pPr marL="0" indent="0">
              <a:buNone/>
            </a:pPr>
            <a:endParaRPr lang="en-US" sz="1000" i="1" dirty="0">
              <a:solidFill>
                <a:schemeClr val="bg1"/>
              </a:solidFill>
              <a:latin typeface="Berlin Sans FB" panose="020E0602020502020306" pitchFamily="34" charset="0"/>
            </a:endParaRPr>
          </a:p>
          <a:p>
            <a:pPr marL="0" indent="0">
              <a:buNone/>
            </a:pPr>
            <a:r>
              <a:rPr lang="en-US" i="1" u="sng" dirty="0">
                <a:solidFill>
                  <a:srgbClr val="FFFF00"/>
                </a:solidFill>
                <a:latin typeface="Berlin Sans FB" panose="020E0602020502020306" pitchFamily="34" charset="0"/>
              </a:rPr>
              <a:t>What would make a man or woman reject the truth?</a:t>
            </a:r>
          </a:p>
          <a:p>
            <a:pPr marL="0" indent="0">
              <a:buNone/>
            </a:pPr>
            <a:endParaRPr lang="en-US" dirty="0">
              <a:solidFill>
                <a:schemeClr val="bg1"/>
              </a:solidFill>
              <a:latin typeface="Berlin Sans FB" panose="020E0602020502020306" pitchFamily="34" charset="0"/>
            </a:endParaRPr>
          </a:p>
          <a:p>
            <a:r>
              <a:rPr lang="en-US" dirty="0">
                <a:solidFill>
                  <a:srgbClr val="FFFF00"/>
                </a:solidFill>
                <a:latin typeface="Berlin Sans FB" panose="020E0602020502020306" pitchFamily="34" charset="0"/>
              </a:rPr>
              <a:t>They are evil (Acts 13:6-12)</a:t>
            </a:r>
          </a:p>
          <a:p>
            <a:pPr lvl="1">
              <a:buFont typeface="Wingdings" panose="05000000000000000000" pitchFamily="2" charset="2"/>
              <a:buChar char="Ø"/>
            </a:pPr>
            <a:r>
              <a:rPr lang="en-US" dirty="0">
                <a:solidFill>
                  <a:schemeClr val="bg1"/>
                </a:solidFill>
                <a:latin typeface="Berlin Sans FB" panose="020E0602020502020306" pitchFamily="34" charset="0"/>
              </a:rPr>
              <a:t> Children of the wicked one who do not want to be adopted by God.  Sad!</a:t>
            </a:r>
          </a:p>
          <a:p>
            <a:pPr marL="457200" lvl="1" indent="0">
              <a:buNone/>
            </a:pPr>
            <a:endParaRPr lang="en-US" dirty="0">
              <a:solidFill>
                <a:schemeClr val="bg1"/>
              </a:solidFill>
              <a:latin typeface="Berlin Sans FB" panose="020E0602020502020306" pitchFamily="34" charset="0"/>
            </a:endParaRPr>
          </a:p>
          <a:p>
            <a:r>
              <a:rPr lang="en-US" dirty="0">
                <a:solidFill>
                  <a:srgbClr val="FFFF00"/>
                </a:solidFill>
                <a:latin typeface="Berlin Sans FB" panose="020E0602020502020306" pitchFamily="34" charset="0"/>
              </a:rPr>
              <a:t>Their minds have been poisoned (14:1-5)</a:t>
            </a:r>
          </a:p>
          <a:p>
            <a:pPr lvl="1">
              <a:buFont typeface="Wingdings" panose="05000000000000000000" pitchFamily="2" charset="2"/>
              <a:buChar char="Ø"/>
            </a:pPr>
            <a:r>
              <a:rPr lang="en-US" dirty="0">
                <a:solidFill>
                  <a:schemeClr val="bg1"/>
                </a:solidFill>
                <a:latin typeface="Berlin Sans FB" panose="020E0602020502020306" pitchFamily="34" charset="0"/>
              </a:rPr>
              <a:t> Will we allow our minds to be affected by man’s toxicity?</a:t>
            </a:r>
          </a:p>
          <a:p>
            <a:pPr marL="457200" lvl="1" indent="0">
              <a:buNone/>
            </a:pPr>
            <a:endParaRPr lang="en-US" dirty="0">
              <a:solidFill>
                <a:schemeClr val="bg1"/>
              </a:solidFill>
              <a:latin typeface="Berlin Sans FB" panose="020E0602020502020306" pitchFamily="34" charset="0"/>
            </a:endParaRPr>
          </a:p>
          <a:p>
            <a:r>
              <a:rPr lang="en-US" dirty="0">
                <a:solidFill>
                  <a:srgbClr val="FFFF00"/>
                </a:solidFill>
                <a:latin typeface="Berlin Sans FB" panose="020E0602020502020306" pitchFamily="34" charset="0"/>
              </a:rPr>
              <a:t>Envy, comparative judgments (17:5ff; 13:42ff)</a:t>
            </a:r>
          </a:p>
          <a:p>
            <a:pPr lvl="1">
              <a:buFont typeface="Wingdings" panose="05000000000000000000" pitchFamily="2" charset="2"/>
              <a:buChar char="Ø"/>
            </a:pPr>
            <a:r>
              <a:rPr lang="en-US" dirty="0">
                <a:solidFill>
                  <a:schemeClr val="bg1"/>
                </a:solidFill>
                <a:latin typeface="Berlin Sans FB" panose="020E0602020502020306" pitchFamily="34" charset="0"/>
              </a:rPr>
              <a:t> People make religion so much about themselves they barely see God!</a:t>
            </a:r>
          </a:p>
          <a:p>
            <a:pPr lvl="1">
              <a:buFont typeface="Wingdings" panose="05000000000000000000" pitchFamily="2" charset="2"/>
              <a:buChar char="Ø"/>
            </a:pPr>
            <a:r>
              <a:rPr lang="en-US" dirty="0">
                <a:solidFill>
                  <a:schemeClr val="bg1"/>
                </a:solidFill>
                <a:latin typeface="Berlin Sans FB" panose="020E0602020502020306" pitchFamily="34" charset="0"/>
              </a:rPr>
              <a:t> Paul: they </a:t>
            </a:r>
            <a:r>
              <a:rPr lang="en-US" i="1" dirty="0">
                <a:solidFill>
                  <a:schemeClr val="bg1"/>
                </a:solidFill>
                <a:latin typeface="Berlin Sans FB" panose="020E0602020502020306" pitchFamily="34" charset="0"/>
              </a:rPr>
              <a:t>“judged themselves unworthy of everlasting life” </a:t>
            </a:r>
            <a:r>
              <a:rPr lang="en-US" dirty="0">
                <a:solidFill>
                  <a:schemeClr val="bg1"/>
                </a:solidFill>
                <a:latin typeface="Berlin Sans FB" panose="020E0602020502020306" pitchFamily="34" charset="0"/>
              </a:rPr>
              <a:t>(13:46)</a:t>
            </a:r>
          </a:p>
          <a:p>
            <a:pPr marL="0" indent="0">
              <a:buNone/>
            </a:pPr>
            <a:endParaRPr lang="en-US" dirty="0">
              <a:solidFill>
                <a:schemeClr val="bg1"/>
              </a:solidFill>
              <a:latin typeface="Berlin Sans FB" panose="020E0602020502020306" pitchFamily="34" charset="0"/>
            </a:endParaRPr>
          </a:p>
          <a:p>
            <a:pPr marL="0" indent="0">
              <a:buNone/>
            </a:pPr>
            <a:endParaRPr lang="en-US" dirty="0">
              <a:solidFill>
                <a:schemeClr val="bg1"/>
              </a:solidFill>
              <a:latin typeface="Berlin Sans FB" panose="020E0602020502020306" pitchFamily="34" charset="0"/>
            </a:endParaRPr>
          </a:p>
        </p:txBody>
      </p:sp>
      <p:pic>
        <p:nvPicPr>
          <p:cNvPr id="1028" name="Picture 4" descr="http://www.hacmn.org/wp-content/uploads/2014/04/swor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52729" y="238736"/>
            <a:ext cx="3463425" cy="997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0006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468923"/>
            <a:ext cx="11863754" cy="6201507"/>
          </a:xfrm>
        </p:spPr>
        <p:txBody>
          <a:bodyPr/>
          <a:lstStyle/>
          <a:p>
            <a:pPr marL="0" indent="0">
              <a:buNone/>
            </a:pPr>
            <a:r>
              <a:rPr lang="en-US" sz="3600" b="1" i="1" dirty="0">
                <a:solidFill>
                  <a:schemeClr val="bg1"/>
                </a:solidFill>
                <a:latin typeface="Berlin Sans FB" panose="020E0602020502020306" pitchFamily="34" charset="0"/>
              </a:rPr>
              <a:t>Cut to the heart…</a:t>
            </a:r>
          </a:p>
          <a:p>
            <a:pPr marL="0" indent="0">
              <a:buNone/>
            </a:pPr>
            <a:endParaRPr lang="en-US" sz="1000" i="1" dirty="0">
              <a:solidFill>
                <a:schemeClr val="bg1"/>
              </a:solidFill>
              <a:latin typeface="Berlin Sans FB" panose="020E0602020502020306" pitchFamily="34" charset="0"/>
            </a:endParaRPr>
          </a:p>
          <a:p>
            <a:pPr marL="0" indent="0">
              <a:buNone/>
            </a:pPr>
            <a:r>
              <a:rPr lang="en-US" i="1" dirty="0">
                <a:solidFill>
                  <a:srgbClr val="FFFF00"/>
                </a:solidFill>
                <a:latin typeface="Berlin Sans FB" panose="020E0602020502020306" pitchFamily="34" charset="0"/>
              </a:rPr>
              <a:t>What would make a man or woman reject the truth?</a:t>
            </a:r>
          </a:p>
          <a:p>
            <a:pPr marL="0" indent="0">
              <a:buNone/>
            </a:pPr>
            <a:endParaRPr lang="en-US" dirty="0">
              <a:solidFill>
                <a:schemeClr val="bg1"/>
              </a:solidFill>
              <a:latin typeface="Berlin Sans FB" panose="020E0602020502020306" pitchFamily="34" charset="0"/>
            </a:endParaRPr>
          </a:p>
          <a:p>
            <a:r>
              <a:rPr lang="en-US" dirty="0">
                <a:solidFill>
                  <a:srgbClr val="FFFF00"/>
                </a:solidFill>
                <a:latin typeface="Berlin Sans FB" panose="020E0602020502020306" pitchFamily="34" charset="0"/>
              </a:rPr>
              <a:t>Racism and bigotry (22:22; 28:24-29)</a:t>
            </a:r>
          </a:p>
          <a:p>
            <a:pPr lvl="1">
              <a:buFont typeface="Wingdings" panose="05000000000000000000" pitchFamily="2" charset="2"/>
              <a:buChar char="Ø"/>
            </a:pPr>
            <a:r>
              <a:rPr lang="en-US" dirty="0">
                <a:solidFill>
                  <a:schemeClr val="bg1"/>
                </a:solidFill>
                <a:latin typeface="Berlin Sans FB" panose="020E0602020502020306" pitchFamily="34" charset="0"/>
              </a:rPr>
              <a:t> People that think themselves too good for others ultimately think themselves too good for God (c.f. Mt. 25:41-46)</a:t>
            </a:r>
          </a:p>
          <a:p>
            <a:pPr marL="457200" lvl="1" indent="0">
              <a:buNone/>
            </a:pPr>
            <a:endParaRPr lang="en-US" dirty="0">
              <a:solidFill>
                <a:schemeClr val="bg1"/>
              </a:solidFill>
              <a:latin typeface="Berlin Sans FB" panose="020E0602020502020306" pitchFamily="34" charset="0"/>
            </a:endParaRPr>
          </a:p>
          <a:p>
            <a:r>
              <a:rPr lang="en-US" dirty="0">
                <a:solidFill>
                  <a:srgbClr val="FFFF00"/>
                </a:solidFill>
                <a:latin typeface="Berlin Sans FB" panose="020E0602020502020306" pitchFamily="34" charset="0"/>
              </a:rPr>
              <a:t>Preconceived ideas (17:32-34)</a:t>
            </a:r>
          </a:p>
          <a:p>
            <a:pPr lvl="1">
              <a:buFont typeface="Wingdings" panose="05000000000000000000" pitchFamily="2" charset="2"/>
              <a:buChar char="Ø"/>
            </a:pPr>
            <a:r>
              <a:rPr lang="en-US" dirty="0">
                <a:solidFill>
                  <a:schemeClr val="bg1"/>
                </a:solidFill>
                <a:latin typeface="Berlin Sans FB" panose="020E0602020502020306" pitchFamily="34" charset="0"/>
              </a:rPr>
              <a:t> Pharisees don’t believe in the resurrection!  Made up minds before hearing the case.</a:t>
            </a:r>
          </a:p>
          <a:p>
            <a:pPr marL="457200" lvl="1" indent="0">
              <a:buNone/>
            </a:pPr>
            <a:endParaRPr lang="en-US" dirty="0">
              <a:solidFill>
                <a:schemeClr val="bg1"/>
              </a:solidFill>
              <a:latin typeface="Berlin Sans FB" panose="020E0602020502020306" pitchFamily="34" charset="0"/>
            </a:endParaRPr>
          </a:p>
          <a:p>
            <a:r>
              <a:rPr lang="en-US" dirty="0">
                <a:solidFill>
                  <a:srgbClr val="FFFF00"/>
                </a:solidFill>
                <a:latin typeface="Berlin Sans FB" panose="020E0602020502020306" pitchFamily="34" charset="0"/>
              </a:rPr>
              <a:t>Hardened hearts (19:9)</a:t>
            </a:r>
          </a:p>
          <a:p>
            <a:pPr lvl="1">
              <a:buFont typeface="Wingdings" panose="05000000000000000000" pitchFamily="2" charset="2"/>
              <a:buChar char="Ø"/>
            </a:pPr>
            <a:r>
              <a:rPr lang="en-US" dirty="0">
                <a:solidFill>
                  <a:schemeClr val="bg1"/>
                </a:solidFill>
                <a:latin typeface="Berlin Sans FB" panose="020E0602020502020306" pitchFamily="34" charset="0"/>
              </a:rPr>
              <a:t> Ignore the clear impulse of truth because of attachment to custom, structure, system (4:13-22; 6:9-14; 7:54-60; 18:6-12)</a:t>
            </a:r>
          </a:p>
          <a:p>
            <a:pPr marL="0" indent="0">
              <a:buNone/>
            </a:pPr>
            <a:endParaRPr lang="en-US" dirty="0">
              <a:solidFill>
                <a:schemeClr val="bg1"/>
              </a:solidFill>
              <a:latin typeface="Berlin Sans FB" panose="020E0602020502020306" pitchFamily="34" charset="0"/>
            </a:endParaRPr>
          </a:p>
          <a:p>
            <a:pPr marL="0" indent="0">
              <a:buNone/>
            </a:pPr>
            <a:endParaRPr lang="en-US" dirty="0">
              <a:solidFill>
                <a:schemeClr val="bg1"/>
              </a:solidFill>
              <a:latin typeface="Berlin Sans FB" panose="020E0602020502020306" pitchFamily="34" charset="0"/>
            </a:endParaRPr>
          </a:p>
        </p:txBody>
      </p:sp>
      <p:pic>
        <p:nvPicPr>
          <p:cNvPr id="1028" name="Picture 4" descr="http://www.hacmn.org/wp-content/uploads/2014/04/swor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52729" y="238736"/>
            <a:ext cx="3463425" cy="997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6892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468923"/>
            <a:ext cx="11863754" cy="6201507"/>
          </a:xfrm>
        </p:spPr>
        <p:txBody>
          <a:bodyPr/>
          <a:lstStyle/>
          <a:p>
            <a:pPr marL="0" indent="0">
              <a:buNone/>
            </a:pPr>
            <a:r>
              <a:rPr lang="en-US" sz="3600" b="1" i="1" dirty="0">
                <a:solidFill>
                  <a:schemeClr val="bg1"/>
                </a:solidFill>
                <a:latin typeface="Berlin Sans FB" panose="020E0602020502020306" pitchFamily="34" charset="0"/>
              </a:rPr>
              <a:t>Cut to the heart…</a:t>
            </a:r>
          </a:p>
          <a:p>
            <a:pPr marL="0" indent="0">
              <a:buNone/>
            </a:pPr>
            <a:endParaRPr lang="en-US" sz="1000" i="1" dirty="0">
              <a:solidFill>
                <a:schemeClr val="bg1"/>
              </a:solidFill>
              <a:latin typeface="Berlin Sans FB" panose="020E0602020502020306" pitchFamily="34" charset="0"/>
            </a:endParaRPr>
          </a:p>
          <a:p>
            <a:pPr marL="0" indent="0">
              <a:buNone/>
            </a:pPr>
            <a:r>
              <a:rPr lang="en-US" i="1" dirty="0">
                <a:solidFill>
                  <a:srgbClr val="FFFF00"/>
                </a:solidFill>
                <a:latin typeface="Berlin Sans FB" panose="020E0602020502020306" pitchFamily="34" charset="0"/>
              </a:rPr>
              <a:t>What would make a man or woman reject the truth?</a:t>
            </a:r>
          </a:p>
          <a:p>
            <a:pPr marL="0" indent="0">
              <a:buNone/>
            </a:pPr>
            <a:endParaRPr lang="en-US" dirty="0">
              <a:solidFill>
                <a:schemeClr val="bg1"/>
              </a:solidFill>
              <a:latin typeface="Berlin Sans FB" panose="020E0602020502020306" pitchFamily="34" charset="0"/>
            </a:endParaRPr>
          </a:p>
          <a:p>
            <a:r>
              <a:rPr lang="en-US" dirty="0">
                <a:solidFill>
                  <a:srgbClr val="FFFF00"/>
                </a:solidFill>
                <a:latin typeface="Berlin Sans FB" panose="020E0602020502020306" pitchFamily="34" charset="0"/>
              </a:rPr>
              <a:t>Fear and procrastination (24:25-27; 26:28)</a:t>
            </a:r>
          </a:p>
          <a:p>
            <a:pPr lvl="1">
              <a:buFont typeface="Wingdings" panose="05000000000000000000" pitchFamily="2" charset="2"/>
              <a:buChar char="Ø"/>
            </a:pPr>
            <a:r>
              <a:rPr lang="en-US" dirty="0">
                <a:solidFill>
                  <a:schemeClr val="bg1"/>
                </a:solidFill>
                <a:latin typeface="Berlin Sans FB" panose="020E0602020502020306" pitchFamily="34" charset="0"/>
              </a:rPr>
              <a:t> Hebrews 3:7-4:7 “Today if you will hear His voice do not harden your hearts”</a:t>
            </a:r>
          </a:p>
          <a:p>
            <a:pPr lvl="1">
              <a:buFont typeface="Wingdings" panose="05000000000000000000" pitchFamily="2" charset="2"/>
              <a:buChar char="Ø"/>
            </a:pPr>
            <a:r>
              <a:rPr lang="en-US" dirty="0">
                <a:solidFill>
                  <a:schemeClr val="bg1"/>
                </a:solidFill>
                <a:latin typeface="Berlin Sans FB" panose="020E0602020502020306" pitchFamily="34" charset="0"/>
              </a:rPr>
              <a:t> The convenient time never came (24:26-27)  It never will!</a:t>
            </a:r>
          </a:p>
          <a:p>
            <a:pPr lvl="1">
              <a:buFont typeface="Wingdings" panose="05000000000000000000" pitchFamily="2" charset="2"/>
              <a:buChar char="Ø"/>
            </a:pPr>
            <a:r>
              <a:rPr lang="en-US" dirty="0">
                <a:solidFill>
                  <a:schemeClr val="bg1"/>
                </a:solidFill>
                <a:latin typeface="Berlin Sans FB" panose="020E0602020502020306" pitchFamily="34" charset="0"/>
              </a:rPr>
              <a:t> Faith cannot be “people determinate” (25:9; Jn. 12:42-43)</a:t>
            </a:r>
          </a:p>
          <a:p>
            <a:pPr marL="0" indent="0">
              <a:buNone/>
            </a:pPr>
            <a:endParaRPr lang="en-US" dirty="0">
              <a:solidFill>
                <a:schemeClr val="bg1"/>
              </a:solidFill>
              <a:latin typeface="Berlin Sans FB" panose="020E0602020502020306" pitchFamily="34" charset="0"/>
            </a:endParaRPr>
          </a:p>
          <a:p>
            <a:pPr marL="0" indent="0">
              <a:buNone/>
            </a:pPr>
            <a:endParaRPr lang="en-US" dirty="0">
              <a:solidFill>
                <a:schemeClr val="bg1"/>
              </a:solidFill>
              <a:latin typeface="Berlin Sans FB" panose="020E0602020502020306" pitchFamily="34" charset="0"/>
            </a:endParaRPr>
          </a:p>
        </p:txBody>
      </p:sp>
      <p:pic>
        <p:nvPicPr>
          <p:cNvPr id="1028" name="Picture 4" descr="http://www.hacmn.org/wp-content/uploads/2014/04/swor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52729" y="238736"/>
            <a:ext cx="3463425" cy="997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939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1090</Words>
  <Application>Microsoft Office PowerPoint</Application>
  <PresentationFormat>Widescreen</PresentationFormat>
  <Paragraphs>239</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Berlin Sans FB</vt:lpstr>
      <vt:lpstr>Calibri</vt:lpstr>
      <vt:lpstr>Calibri Light</vt:lpstr>
      <vt:lpstr>Wingdings</vt:lpstr>
      <vt:lpstr>4_Office Theme</vt:lpstr>
      <vt:lpstr>PowerPoint Presentation</vt:lpstr>
      <vt:lpstr>PowerPoint Presentation</vt:lpstr>
      <vt:lpstr>PowerPoint Presentation</vt:lpstr>
      <vt:lpstr>PowerPoint Presentation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Smoky Hill Church of Christ</cp:lastModifiedBy>
  <cp:revision>37</cp:revision>
  <dcterms:created xsi:type="dcterms:W3CDTF">2008-03-16T18:22:36Z</dcterms:created>
  <dcterms:modified xsi:type="dcterms:W3CDTF">2019-08-11T16:21:49Z</dcterms:modified>
</cp:coreProperties>
</file>