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46" y="-108"/>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2610" y="-600"/>
      </p:cViewPr>
      <p:guideLst>
        <p:guide orient="horz" pos="2932"/>
        <p:guide pos="219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37CEB63C-4F31-4385-94AC-3739D0128A48}" type="datetimeFigureOut">
              <a:rPr lang="en-US" smtClean="0"/>
              <a:pPr/>
              <a:t>7/15/2018</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35012767-35C0-413E-A642-3E335859AB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012767-35C0-413E-A642-3E335859AB8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75" y="0"/>
            <a:ext cx="930275" cy="698500"/>
          </a:xfrm>
        </p:spPr>
      </p:sp>
      <p:sp>
        <p:nvSpPr>
          <p:cNvPr id="3" name="Notes Placeholder 2"/>
          <p:cNvSpPr>
            <a:spLocks noGrp="1"/>
          </p:cNvSpPr>
          <p:nvPr>
            <p:ph type="body" idx="1"/>
          </p:nvPr>
        </p:nvSpPr>
        <p:spPr>
          <a:xfrm>
            <a:off x="309104" y="775758"/>
            <a:ext cx="6336630" cy="8300614"/>
          </a:xfrm>
        </p:spPr>
        <p:txBody>
          <a:bodyPr>
            <a:normAutofit/>
          </a:bodyPr>
          <a:lstStyle/>
          <a:p>
            <a:r>
              <a:rPr lang="en-US" dirty="0"/>
              <a:t>Philadelphia-</a:t>
            </a:r>
          </a:p>
          <a:p>
            <a:endParaRPr lang="en-US" dirty="0"/>
          </a:p>
          <a:p>
            <a:r>
              <a:rPr lang="en-US" dirty="0"/>
              <a:t>-No particular order.  The delivery of the order in Rev. is significant because it probably was the order that the courier delivered the message.  Beginning with Ephesus then…  But tonight we want to look at a church that the uninspired heading in my bible labels “the </a:t>
            </a:r>
            <a:r>
              <a:rPr lang="en-US" dirty="0" err="1"/>
              <a:t>fful</a:t>
            </a:r>
            <a:r>
              <a:rPr lang="en-US" dirty="0"/>
              <a:t> church” Philadelphia.  </a:t>
            </a:r>
          </a:p>
          <a:p>
            <a:endParaRPr lang="en-US" dirty="0"/>
          </a:p>
          <a:p>
            <a:r>
              <a:rPr lang="en-US" dirty="0"/>
              <a:t>	1.  That area was the most populous, wealthy and influential part of the province.  </a:t>
            </a:r>
          </a:p>
          <a:p>
            <a:endParaRPr lang="en-US" dirty="0"/>
          </a:p>
          <a:p>
            <a:r>
              <a:rPr lang="en-US" dirty="0"/>
              <a:t>	2.  Philadelphia as many are aware due to the presence of the city by the same name in Pennsylvania means the City of brotherly love .  That name was due to King </a:t>
            </a:r>
            <a:r>
              <a:rPr lang="en-US" dirty="0" err="1"/>
              <a:t>Attalus</a:t>
            </a:r>
            <a:r>
              <a:rPr lang="en-US" dirty="0"/>
              <a:t> II of </a:t>
            </a:r>
            <a:r>
              <a:rPr lang="en-US" dirty="0" err="1"/>
              <a:t>Pergamos</a:t>
            </a:r>
            <a:r>
              <a:rPr lang="en-US" dirty="0"/>
              <a:t> who built the city out of honor for his brother.  Located in the </a:t>
            </a:r>
            <a:r>
              <a:rPr lang="en-US" dirty="0" err="1"/>
              <a:t>Hermus</a:t>
            </a:r>
            <a:r>
              <a:rPr lang="en-US" dirty="0"/>
              <a:t> River Valley about 38 miles SE of Sardis.  It was backed by volcanic cliffs and because of the resultant soil  quality grapes were a staple of the region.   That might explain their worship of Dionysius/Bacchus the god of wine.  With that in mind there was a great propensity for alcoholism and  worship to the god involved unrestrained drinking.  </a:t>
            </a:r>
          </a:p>
          <a:p>
            <a:endParaRPr lang="en-US" dirty="0"/>
          </a:p>
          <a:p>
            <a:r>
              <a:rPr lang="en-US" dirty="0"/>
              <a:t>	3.  Jesus communicates with them  and establishes their need to listen to Him although they certainly should know that.  His authority and the absolute necessity of listening to Him was established in chapter 1 of Revelation.  With each church a part of that description of chapter one is repeated for emphasis and to call attention to their need to pay attention on the basis of the one that was walking among the lampstands and judging their works.  :2 describes Him as:</a:t>
            </a:r>
          </a:p>
          <a:p>
            <a:endParaRPr lang="en-US" dirty="0"/>
          </a:p>
          <a:p>
            <a:pPr marL="232326" indent="-232326">
              <a:buAutoNum type="alphaLcPeriod"/>
            </a:pPr>
            <a:r>
              <a:rPr lang="en-US" dirty="0"/>
              <a:t>Holy-Is. 40:25 Title of Deity-an expression of His sovereignty.  God calls Himself the HOLY ONE.  Jesus is God almighty and this statement would have been an instant sit up straight and listen up introduction to the things that He will say.  He is the Holy One, set apart for God, separate from sin.  That which the prophets and angels and apostles and even evil spirits (Mk. 1:24) recognized as Holy is speaking.  </a:t>
            </a:r>
          </a:p>
          <a:p>
            <a:pPr marL="696979" lvl="1" indent="-232326">
              <a:buFont typeface="Arial" pitchFamily="34" charset="0"/>
              <a:buChar char="•"/>
            </a:pPr>
            <a:endParaRPr lang="en-US" dirty="0"/>
          </a:p>
          <a:p>
            <a:pPr marL="232326" indent="-232326">
              <a:buAutoNum type="alphaLcPeriod"/>
            </a:pPr>
            <a:r>
              <a:rPr lang="en-US" dirty="0"/>
              <a:t>True-Genuine as opposed to the false gods of the community.  This language is typical of John’s writings:  Light (</a:t>
            </a:r>
            <a:r>
              <a:rPr lang="en-US" dirty="0" err="1"/>
              <a:t>Jn</a:t>
            </a:r>
            <a:r>
              <a:rPr lang="en-US" dirty="0"/>
              <a:t> 1:19) Bread (6:32) Vine (15:1) God (I Jn. 5:20) Witness (Rev. 3;14).  He is true in contrast to that which was a shadow or type-He is the reality, the substance (Col. 2:16-17)  </a:t>
            </a:r>
          </a:p>
          <a:p>
            <a:pPr marL="232326" indent="-232326">
              <a:buAutoNum type="alphaLcPeriod"/>
            </a:pPr>
            <a:endParaRPr lang="en-US" dirty="0"/>
          </a:p>
          <a:p>
            <a:pPr marL="232326" indent="-232326">
              <a:buAutoNum type="alphaLcPeriod"/>
            </a:pPr>
            <a:r>
              <a:rPr lang="en-US" dirty="0"/>
              <a:t>He who has the keys of David-a claim to the house of David.  An statement of kingship, that he possessed the right and capacity to give and take away.  Prophetically found in Is. 22:22.  Rev. 1;18 He has the keys of Hades and Death.  Sometimes you see someone with lots of keys-so fascinated by that as kid-what do all those keys open?  That’s a powerful person. (SHCOC EX)  Little nephews received old keys from me for their Xmas gift and it was the best gift of any.  Keys mean control, access, entrustment, capability, authority.  Jesus has the keys of Hades and of Death, the key of David.  If we would have access to the spiritual Kingdom of David then we should seek the one that has the Keys to the Kingdom.   Again, these things should have peaked their attention and caused them to lend their ears to what X has to say.</a:t>
            </a:r>
          </a:p>
        </p:txBody>
      </p:sp>
      <p:sp>
        <p:nvSpPr>
          <p:cNvPr id="4" name="Slide Number Placeholder 3"/>
          <p:cNvSpPr>
            <a:spLocks noGrp="1"/>
          </p:cNvSpPr>
          <p:nvPr>
            <p:ph type="sldNum" sz="quarter" idx="10"/>
          </p:nvPr>
        </p:nvSpPr>
        <p:spPr/>
        <p:txBody>
          <a:bodyPr/>
          <a:lstStyle/>
          <a:p>
            <a:fld id="{35012767-35C0-413E-A642-3E335859AB8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0"/>
            <a:ext cx="1446213" cy="1085850"/>
          </a:xfrm>
        </p:spPr>
      </p:sp>
      <p:sp>
        <p:nvSpPr>
          <p:cNvPr id="3" name="Notes Placeholder 2"/>
          <p:cNvSpPr>
            <a:spLocks noGrp="1"/>
          </p:cNvSpPr>
          <p:nvPr>
            <p:ph type="body" idx="1"/>
          </p:nvPr>
        </p:nvSpPr>
        <p:spPr>
          <a:xfrm>
            <a:off x="231828" y="1163638"/>
            <a:ext cx="6491182" cy="7912735"/>
          </a:xfrm>
        </p:spPr>
        <p:txBody>
          <a:bodyPr>
            <a:normAutofit fontScale="92500" lnSpcReduction="10000"/>
          </a:bodyPr>
          <a:lstStyle/>
          <a:p>
            <a:r>
              <a:rPr lang="en-US" dirty="0"/>
              <a:t>For faithfulness with opportunity</a:t>
            </a:r>
          </a:p>
          <a:p>
            <a:r>
              <a:rPr lang="en-US" dirty="0"/>
              <a:t>	1.  An open door-Lord holds the keys to opening doors.  We use doors every day.  How many doors in this church building?  Lots.  Some to places you didn’t know existed.  There are doors found in the scripture as well-in 3:20 a door of intimacy that must be opened-wanting to be let in but that is dependent on them.  Jn. 10:19 Jesus is the door-way.  Col. 4:3 door of evangelistic opportunity.  </a:t>
            </a:r>
          </a:p>
          <a:p>
            <a:endParaRPr lang="en-US" dirty="0"/>
          </a:p>
          <a:p>
            <a:pPr>
              <a:buFont typeface="Arial" pitchFamily="34" charset="0"/>
              <a:buChar char="•"/>
            </a:pPr>
            <a:r>
              <a:rPr lang="en-US" dirty="0"/>
              <a:t>There are perhaps some doors in my life that Jesus Christ has opened to me-like these brethren there is a choice of whether to  walk through that door or to stay outside.  </a:t>
            </a:r>
          </a:p>
          <a:p>
            <a:pPr>
              <a:buFont typeface="Arial" pitchFamily="34" charset="0"/>
              <a:buChar char="•"/>
            </a:pPr>
            <a:endParaRPr lang="en-US" dirty="0"/>
          </a:p>
          <a:p>
            <a:pPr>
              <a:buFont typeface="Arial" pitchFamily="34" charset="0"/>
              <a:buChar char="•"/>
            </a:pPr>
            <a:r>
              <a:rPr lang="en-US" dirty="0"/>
              <a:t>Paul was one that was familiar with doors of opportunity.  In I Cor. 16:7-9.  When the Lord presents us with opportunity we must faithfully take advantage of that. </a:t>
            </a:r>
          </a:p>
          <a:p>
            <a:pPr>
              <a:buFont typeface="Arial" pitchFamily="34" charset="0"/>
              <a:buChar char="•"/>
            </a:pPr>
            <a:endParaRPr lang="en-US" dirty="0"/>
          </a:p>
          <a:p>
            <a:pPr>
              <a:buFont typeface="Arial" pitchFamily="34" charset="0"/>
              <a:buChar char="•"/>
            </a:pPr>
            <a:r>
              <a:rPr lang="en-US" dirty="0"/>
              <a:t>The word here is to set before is in the Greek the idea of bestow or commit or entrust.  There is inherent to that the idea of stewardship.  There is here the concept of taking care of what has been provided-in being a Joseph as he was over </a:t>
            </a:r>
            <a:r>
              <a:rPr lang="en-US" dirty="0" err="1"/>
              <a:t>Potipher’s</a:t>
            </a:r>
            <a:r>
              <a:rPr lang="en-US" dirty="0"/>
              <a:t> house-a faithful stewardship and the resultant benefit as a consequence of our  faithful treatment of that entrustment.  </a:t>
            </a:r>
          </a:p>
          <a:p>
            <a:endParaRPr lang="en-US" dirty="0"/>
          </a:p>
          <a:p>
            <a:r>
              <a:rPr lang="en-US" dirty="0"/>
              <a:t>	2.  The Lord has the keys, the ones they needed and the ones we need.  He has opened a door by those keys and no one can shut it-the only question is whether we will take advantage and walk through the door.  He has opened up salvation and opportunity-don’t stand outside and watch.  </a:t>
            </a:r>
          </a:p>
          <a:p>
            <a:endParaRPr lang="en-US" dirty="0"/>
          </a:p>
          <a:p>
            <a:r>
              <a:rPr lang="en-US" dirty="0"/>
              <a:t>For spiritual capacity (a little strength)</a:t>
            </a:r>
          </a:p>
          <a:p>
            <a:r>
              <a:rPr lang="en-US" dirty="0"/>
              <a:t>	1.  Little strength-I don’t believe that is condemnatory, but rather a commendation.  It is not like “oh ye of little faith”  They had a little strength-they were not rich, numerous or influential.  The reality for the people of God in Philadelphia was that they were outnumbered by the idolatrous people of the city, yet, they had done what they could do where they were  with what they had.  We must do the same-do what we can where we are with what we have.  The question is have we done that?</a:t>
            </a:r>
          </a:p>
          <a:p>
            <a:endParaRPr lang="en-US" dirty="0"/>
          </a:p>
          <a:p>
            <a:r>
              <a:rPr lang="en-US" dirty="0"/>
              <a:t>	2.  The battles that they must have fought against  licentiousness and influence of Dionysius and other gods that encouraged looseness and loss of self control.  Yet they had been strong-God desires strength.  I Cor. 3:12-13.  At times we see the people of God tossed to and </a:t>
            </a:r>
            <a:r>
              <a:rPr lang="en-US" dirty="0" err="1"/>
              <a:t>fro</a:t>
            </a:r>
            <a:r>
              <a:rPr lang="en-US" dirty="0"/>
              <a:t> with social, physical things –compromising and choosing the flesh over the Spt.  </a:t>
            </a:r>
          </a:p>
          <a:p>
            <a:endParaRPr lang="en-US" dirty="0"/>
          </a:p>
          <a:p>
            <a:r>
              <a:rPr lang="en-US" dirty="0"/>
              <a:t>For faithfulness to the word “have kept my word”</a:t>
            </a:r>
          </a:p>
          <a:p>
            <a:r>
              <a:rPr lang="en-US" dirty="0"/>
              <a:t>	1.  In pressure  they stood firm.  They were people who were </a:t>
            </a:r>
            <a:r>
              <a:rPr lang="en-US" dirty="0" err="1"/>
              <a:t>wordly</a:t>
            </a:r>
            <a:r>
              <a:rPr lang="en-US" dirty="0"/>
              <a:t> and not worldly.  They were consumed by the word and didn’t waver from that or give up on their faith despite pressures to give in and give up. </a:t>
            </a:r>
          </a:p>
          <a:p>
            <a:r>
              <a:rPr lang="en-US" dirty="0"/>
              <a:t>	2.  Prov. 4:20-23.  We need a keep, a place that is impenetrable. A heart that holds the word</a:t>
            </a:r>
          </a:p>
          <a:p>
            <a:r>
              <a:rPr lang="en-US" dirty="0"/>
              <a:t>	3.  The keep of the castle-a place that is secure, and well defended, a fortress.  They had kept the word.  They held it under guard and the enemy had not broken through to steal it away from them.  </a:t>
            </a:r>
          </a:p>
          <a:p>
            <a:endParaRPr lang="en-US" dirty="0"/>
          </a:p>
          <a:p>
            <a:r>
              <a:rPr lang="en-US" dirty="0"/>
              <a:t>For confession of their faith</a:t>
            </a:r>
          </a:p>
          <a:p>
            <a:r>
              <a:rPr lang="en-US" dirty="0"/>
              <a:t>	1.  Those who do not deny X will not be denied (Mt. 10:32)  They had not forsaken.</a:t>
            </a:r>
          </a:p>
          <a:p>
            <a:endParaRPr lang="en-US" dirty="0"/>
          </a:p>
          <a:p>
            <a:r>
              <a:rPr lang="en-US" dirty="0"/>
              <a:t>	2.  You can deny X by silence.  When you ought to stand and ought to speak and defend you rather shrink back in fear-when you have opportunity to identify yourself you stay incognito.  </a:t>
            </a:r>
          </a:p>
          <a:p>
            <a:endParaRPr lang="en-US" dirty="0"/>
          </a:p>
          <a:p>
            <a:r>
              <a:rPr lang="en-US" dirty="0"/>
              <a:t>	3.  You can deny X by an ungodly life/actions (Tit. 1:16 “They profess to know God but in works they deny Him, being abominable, disobedient, and disqualified for every good work)</a:t>
            </a:r>
          </a:p>
          <a:p>
            <a:endParaRPr lang="en-US" dirty="0"/>
          </a:p>
        </p:txBody>
      </p:sp>
      <p:sp>
        <p:nvSpPr>
          <p:cNvPr id="4" name="Slide Number Placeholder 3"/>
          <p:cNvSpPr>
            <a:spLocks noGrp="1"/>
          </p:cNvSpPr>
          <p:nvPr>
            <p:ph type="sldNum" sz="quarter" idx="10"/>
          </p:nvPr>
        </p:nvSpPr>
        <p:spPr/>
        <p:txBody>
          <a:bodyPr/>
          <a:lstStyle/>
          <a:p>
            <a:fld id="{35012767-35C0-413E-A642-3E335859AB8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6350" y="0"/>
            <a:ext cx="2273300" cy="1706563"/>
          </a:xfrm>
        </p:spPr>
      </p:sp>
      <p:sp>
        <p:nvSpPr>
          <p:cNvPr id="3" name="Notes Placeholder 2"/>
          <p:cNvSpPr>
            <a:spLocks noGrp="1"/>
          </p:cNvSpPr>
          <p:nvPr>
            <p:ph type="body" idx="1"/>
          </p:nvPr>
        </p:nvSpPr>
        <p:spPr>
          <a:xfrm>
            <a:off x="231828" y="1861820"/>
            <a:ext cx="6491182" cy="7214553"/>
          </a:xfrm>
        </p:spPr>
        <p:txBody>
          <a:bodyPr>
            <a:normAutofit/>
          </a:bodyPr>
          <a:lstStyle/>
          <a:p>
            <a:r>
              <a:rPr lang="en-US" dirty="0"/>
              <a:t>Concerning their enemies</a:t>
            </a:r>
          </a:p>
          <a:p>
            <a:r>
              <a:rPr lang="en-US" dirty="0"/>
              <a:t>	1.  Synagogue of Satan-synagogue was the place of worship/gathering place for the Jews. In Philadelphia it seems that the Jews had been very </a:t>
            </a:r>
            <a:r>
              <a:rPr lang="en-US" dirty="0" err="1"/>
              <a:t>resistent</a:t>
            </a:r>
            <a:r>
              <a:rPr lang="en-US" dirty="0"/>
              <a:t> to the claims of Christianity and the new covenant.</a:t>
            </a:r>
          </a:p>
          <a:p>
            <a:endParaRPr lang="en-US" dirty="0"/>
          </a:p>
          <a:p>
            <a:r>
              <a:rPr lang="en-US" dirty="0"/>
              <a:t>	2.  Jewish claims were that they were the only people of God and they tried to relegate Xianity to that of a rebellious Jewish sect that was to be rejected, in fact destroyed.</a:t>
            </a:r>
          </a:p>
          <a:p>
            <a:endParaRPr lang="en-US" dirty="0"/>
          </a:p>
          <a:p>
            <a:r>
              <a:rPr lang="en-US" dirty="0"/>
              <a:t>	3.  Rom. 2:28-29 God looks at the heart and finds there who is a Jew.   Rom. 9:6-8 Paul comments on what constitutes a true child of Abraham. </a:t>
            </a:r>
          </a:p>
          <a:p>
            <a:endParaRPr lang="en-US" dirty="0"/>
          </a:p>
          <a:p>
            <a:r>
              <a:rPr lang="en-US" dirty="0"/>
              <a:t>	4.  In this regard perhaps we would do well to mention that much crime, evil and persecution have been perpetrated in the name of religion and by so called religious people.   Jesus had very strong words for some religious Jews who failed to follow Jesus (Jn. 8:41-47)</a:t>
            </a:r>
          </a:p>
          <a:p>
            <a:endParaRPr lang="en-US" dirty="0"/>
          </a:p>
          <a:p>
            <a:r>
              <a:rPr lang="en-US" dirty="0"/>
              <a:t>Concerning tribulation</a:t>
            </a:r>
          </a:p>
          <a:p>
            <a:r>
              <a:rPr lang="en-US" dirty="0"/>
              <a:t>	1.  Seems chronologically near at the time.  God would keep them  from the hour of trial.  While we cannot be definitive about when and what we know that they would experience that-it was written to them.  </a:t>
            </a:r>
          </a:p>
          <a:p>
            <a:endParaRPr lang="en-US" dirty="0"/>
          </a:p>
          <a:p>
            <a:r>
              <a:rPr lang="en-US" dirty="0"/>
              <a:t>	2.  Regardless of what it was it certainly was something that they could overcome with the help of God.  There is a mutuality here in :10 because you have kept My command to persevere (many versions say here “because you have kept the word of my patience”) B/c you have I will.  You have kept I will keep.  </a:t>
            </a:r>
          </a:p>
          <a:p>
            <a:endParaRPr lang="en-US" dirty="0"/>
          </a:p>
          <a:p>
            <a:r>
              <a:rPr lang="en-US" dirty="0"/>
              <a:t>Concerning the return of Christ</a:t>
            </a:r>
          </a:p>
          <a:p>
            <a:r>
              <a:rPr lang="en-US" dirty="0"/>
              <a:t>	1.  There was a need for them to prepare for the return of Christ.  They were to hold fast to what they had.  They were to give attention to that, to press on in the battle, to value what they had.  If you are a Xian you have in your possession the most precious thing that anyone can attain and you must hold fast to it.  Hold fast to that which ensures that you wear a crown.  That crown here is the </a:t>
            </a:r>
            <a:r>
              <a:rPr lang="en-US" dirty="0" err="1"/>
              <a:t>stephanos</a:t>
            </a:r>
            <a:r>
              <a:rPr lang="en-US" dirty="0"/>
              <a:t>-the victor’s crown.</a:t>
            </a:r>
          </a:p>
          <a:p>
            <a:endParaRPr lang="en-US" dirty="0"/>
          </a:p>
          <a:p>
            <a:r>
              <a:rPr lang="en-US" dirty="0"/>
              <a:t>	2.  The </a:t>
            </a:r>
            <a:r>
              <a:rPr lang="en-US" dirty="0" err="1"/>
              <a:t>overcomer</a:t>
            </a:r>
            <a:r>
              <a:rPr lang="en-US" dirty="0"/>
              <a:t> will be glorified when X returns</a:t>
            </a:r>
          </a:p>
          <a:p>
            <a:r>
              <a:rPr lang="en-US" dirty="0"/>
              <a:t>	3.  X is an </a:t>
            </a:r>
            <a:r>
              <a:rPr lang="en-US" dirty="0" err="1"/>
              <a:t>overcomer</a:t>
            </a:r>
            <a:r>
              <a:rPr lang="en-US" dirty="0"/>
              <a:t> (Jn. 16:37; Rev. 17:14)</a:t>
            </a:r>
          </a:p>
          <a:p>
            <a:r>
              <a:rPr lang="en-US" dirty="0"/>
              <a:t>	4.  </a:t>
            </a:r>
            <a:r>
              <a:rPr lang="en-US" dirty="0" err="1"/>
              <a:t>Xians</a:t>
            </a:r>
            <a:r>
              <a:rPr lang="en-US" dirty="0"/>
              <a:t> (I Jn. 4:4; I Jn. 5:5; Rev. 12:11)</a:t>
            </a:r>
          </a:p>
          <a:p>
            <a:endParaRPr lang="en-US" dirty="0"/>
          </a:p>
          <a:p>
            <a:endParaRPr lang="en-US" dirty="0"/>
          </a:p>
        </p:txBody>
      </p:sp>
      <p:sp>
        <p:nvSpPr>
          <p:cNvPr id="4" name="Slide Number Placeholder 3"/>
          <p:cNvSpPr>
            <a:spLocks noGrp="1"/>
          </p:cNvSpPr>
          <p:nvPr>
            <p:ph type="sldNum" sz="quarter" idx="10"/>
          </p:nvPr>
        </p:nvSpPr>
        <p:spPr/>
        <p:txBody>
          <a:bodyPr/>
          <a:lstStyle/>
          <a:p>
            <a:fld id="{35012767-35C0-413E-A642-3E335859AB8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92363" y="0"/>
            <a:ext cx="2376487" cy="1784350"/>
          </a:xfrm>
        </p:spPr>
      </p:sp>
      <p:sp>
        <p:nvSpPr>
          <p:cNvPr id="3" name="Notes Placeholder 2"/>
          <p:cNvSpPr>
            <a:spLocks noGrp="1"/>
          </p:cNvSpPr>
          <p:nvPr>
            <p:ph type="body" idx="1"/>
          </p:nvPr>
        </p:nvSpPr>
        <p:spPr>
          <a:xfrm>
            <a:off x="231828" y="2016972"/>
            <a:ext cx="6491182" cy="6981825"/>
          </a:xfrm>
        </p:spPr>
        <p:txBody>
          <a:bodyPr>
            <a:normAutofit/>
          </a:bodyPr>
          <a:lstStyle/>
          <a:p>
            <a:r>
              <a:rPr lang="en-US" dirty="0"/>
              <a:t>Of prominence</a:t>
            </a:r>
          </a:p>
          <a:p>
            <a:pPr lvl="1"/>
            <a:r>
              <a:rPr lang="en-US" dirty="0"/>
              <a:t>As a pillar-pillars were often the only things left standing because of the shaking of the region.  It was a very seismologically active area.  Gal. 2;9.  I heard someone say one time that there are 2 extremes of </a:t>
            </a:r>
            <a:r>
              <a:rPr lang="en-US" dirty="0" err="1"/>
              <a:t>Xians</a:t>
            </a:r>
            <a:r>
              <a:rPr lang="en-US" dirty="0"/>
              <a:t>: pillars and caterpillars-those that hold up the church and those who crawl in and out without any real interest in encouraging, exhorting, involving themselves.  This pillar representative of permanence, honor and responsibility.  At times important men’s names were written on pillars of temples to commemorate or reward.  </a:t>
            </a:r>
          </a:p>
          <a:p>
            <a:pPr lvl="1"/>
            <a:endParaRPr lang="en-US" dirty="0"/>
          </a:p>
          <a:p>
            <a:r>
              <a:rPr lang="en-US" dirty="0"/>
              <a:t>Of permanence</a:t>
            </a:r>
          </a:p>
          <a:p>
            <a:pPr lvl="1"/>
            <a:r>
              <a:rPr lang="en-US" dirty="0"/>
              <a:t>He will not go out from it anymore-In that area many people would actually live outside the city walls and go in and out because of fear of the earthquakes upon stone structures.  They would some live in houses without hard structured roofs.  Mexico. Same, in S. Chiapas there were no cement roofs, only metal laminate because of the danger.  </a:t>
            </a:r>
          </a:p>
          <a:p>
            <a:pPr lvl="1"/>
            <a:endParaRPr lang="en-US" dirty="0"/>
          </a:p>
          <a:p>
            <a:pPr lvl="1"/>
            <a:r>
              <a:rPr lang="en-US" dirty="0"/>
              <a:t>-In the new temple there would be no more going out.  There will be a security and a constancy there that did not  exist in  Philadelphia in a physical sense.  The faithful </a:t>
            </a:r>
            <a:r>
              <a:rPr lang="en-US" dirty="0" err="1"/>
              <a:t>Xians</a:t>
            </a:r>
            <a:r>
              <a:rPr lang="en-US" dirty="0"/>
              <a:t> residence there is fixed and sure and safe.</a:t>
            </a:r>
          </a:p>
          <a:p>
            <a:pPr lvl="1"/>
            <a:endParaRPr lang="en-US" dirty="0"/>
          </a:p>
          <a:p>
            <a:r>
              <a:rPr lang="en-US" dirty="0"/>
              <a:t>Of possession</a:t>
            </a:r>
          </a:p>
          <a:p>
            <a:pPr lvl="1"/>
            <a:r>
              <a:rPr lang="en-US" dirty="0"/>
              <a:t>A new name and a new place-They were  identified as belonging to God.   They would have 3 names written on them (:12) of God, of The city of God the New Jerusalem, and Jesus Himself would write His new name.  What that name is I do not assume to know,  but would be marvelous. When you are connected with the king there is great benefit. </a:t>
            </a:r>
          </a:p>
          <a:p>
            <a:pPr lvl="1"/>
            <a:endParaRPr lang="en-US" dirty="0"/>
          </a:p>
          <a:p>
            <a:pPr lvl="1"/>
            <a:r>
              <a:rPr lang="en-US" dirty="0"/>
              <a:t>-That implies citizenship (Jn. 14:1-4 Jesus said “if I go and prepare a place for you I will come again and receive you to Myself, that where I am there you may be also”; Phil 3:20 “For our citizenship is in heaven, from which we also eagerly wait for the Savior, the Lord JC)</a:t>
            </a:r>
          </a:p>
          <a:p>
            <a:pPr lvl="1"/>
            <a:r>
              <a:rPr lang="en-US" dirty="0"/>
              <a:t>-Identification is important.  Rev. 21 the lambs book of life-is your name recorded there?</a:t>
            </a:r>
          </a:p>
          <a:p>
            <a:pPr lvl="1"/>
            <a:endParaRPr lang="en-US" dirty="0"/>
          </a:p>
          <a:p>
            <a:pPr lvl="1"/>
            <a:endParaRPr lang="en-US" dirty="0"/>
          </a:p>
          <a:p>
            <a:pPr lvl="1"/>
            <a:endParaRPr lang="en-US" dirty="0"/>
          </a:p>
          <a:p>
            <a:pPr lvl="1"/>
            <a:r>
              <a:rPr lang="en-US" dirty="0" err="1"/>
              <a:t>Concl</a:t>
            </a:r>
            <a:r>
              <a:rPr lang="en-US" dirty="0"/>
              <a:t>-stop, look, and listen!  Ears to hear let him hear.  There is a door of opportunity for you today.  He is Holy, He is True, and He holds the Keys.  Come to Him and let Him open the way</a:t>
            </a:r>
          </a:p>
          <a:p>
            <a:endParaRPr lang="en-US" dirty="0"/>
          </a:p>
        </p:txBody>
      </p:sp>
      <p:sp>
        <p:nvSpPr>
          <p:cNvPr id="4" name="Slide Number Placeholder 3"/>
          <p:cNvSpPr>
            <a:spLocks noGrp="1"/>
          </p:cNvSpPr>
          <p:nvPr>
            <p:ph type="sldNum" sz="quarter" idx="10"/>
          </p:nvPr>
        </p:nvSpPr>
        <p:spPr/>
        <p:txBody>
          <a:bodyPr/>
          <a:lstStyle/>
          <a:p>
            <a:fld id="{35012767-35C0-413E-A642-3E335859AB87}"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60070216-328F-408A-BC8C-198A34165E3C}" type="datetimeFigureOut">
              <a:rPr lang="en-US" smtClean="0"/>
              <a:pPr/>
              <a:t>7/15/2018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CCD865-11AD-47A4-9F8F-D02A5723B3E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070216-328F-408A-BC8C-198A34165E3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CD865-11AD-47A4-9F8F-D02A5723B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070216-328F-408A-BC8C-198A34165E3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CD865-11AD-47A4-9F8F-D02A5723B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070216-328F-408A-BC8C-198A34165E3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CD865-11AD-47A4-9F8F-D02A5723B3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60070216-328F-408A-BC8C-198A34165E3C}" type="datetimeFigureOut">
              <a:rPr lang="en-US" smtClean="0"/>
              <a:pPr/>
              <a:t>7/15/2018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CCD865-11AD-47A4-9F8F-D02A5723B3E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070216-328F-408A-BC8C-198A34165E3C}"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A7CCD865-11AD-47A4-9F8F-D02A5723B3E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0070216-328F-408A-BC8C-198A34165E3C}" type="datetimeFigureOut">
              <a:rPr lang="en-US" smtClean="0"/>
              <a:pPr/>
              <a:t>7/15/2018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A7CCD865-11AD-47A4-9F8F-D02A5723B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0070216-328F-408A-BC8C-198A34165E3C}" type="datetimeFigureOut">
              <a:rPr lang="en-US" smtClean="0"/>
              <a:pPr/>
              <a:t>7/15/2018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CD865-11AD-47A4-9F8F-D02A5723B3E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70216-328F-408A-BC8C-198A34165E3C}" type="datetimeFigureOut">
              <a:rPr lang="en-US" smtClean="0"/>
              <a:pPr/>
              <a:t>7/15/2018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CD865-11AD-47A4-9F8F-D02A5723B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60070216-328F-408A-BC8C-198A34165E3C}" type="datetimeFigureOut">
              <a:rPr lang="en-US" smtClean="0"/>
              <a:pPr/>
              <a:t>7/15/2018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CCD865-11AD-47A4-9F8F-D02A5723B3E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60070216-328F-408A-BC8C-198A34165E3C}" type="datetimeFigureOut">
              <a:rPr lang="en-US" smtClean="0"/>
              <a:pPr/>
              <a:t>7/15/2018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CCD865-11AD-47A4-9F8F-D02A5723B3E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0070216-328F-408A-BC8C-198A34165E3C}" type="datetimeFigureOut">
              <a:rPr lang="en-US" smtClean="0"/>
              <a:pPr/>
              <a:t>7/15/2018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7CCD865-11AD-47A4-9F8F-D02A5723B3E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B0F0"/>
                </a:solidFill>
              </a:rPr>
              <a:t>Letter to the church at Philadelphia</a:t>
            </a:r>
          </a:p>
        </p:txBody>
      </p:sp>
      <p:sp>
        <p:nvSpPr>
          <p:cNvPr id="3" name="Subtitle 2"/>
          <p:cNvSpPr>
            <a:spLocks noGrp="1"/>
          </p:cNvSpPr>
          <p:nvPr>
            <p:ph type="subTitle" idx="1"/>
          </p:nvPr>
        </p:nvSpPr>
        <p:spPr/>
        <p:txBody>
          <a:bodyPr/>
          <a:lstStyle/>
          <a:p>
            <a:r>
              <a:rPr lang="en-US" dirty="0"/>
              <a:t>Revelation 3:7-13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905000" y="228600"/>
            <a:ext cx="4968522" cy="6369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Commendations</a:t>
            </a:r>
          </a:p>
        </p:txBody>
      </p:sp>
      <p:sp>
        <p:nvSpPr>
          <p:cNvPr id="3" name="Content Placeholder 2"/>
          <p:cNvSpPr>
            <a:spLocks noGrp="1"/>
          </p:cNvSpPr>
          <p:nvPr>
            <p:ph idx="1"/>
          </p:nvPr>
        </p:nvSpPr>
        <p:spPr>
          <a:xfrm>
            <a:off x="228600" y="1646236"/>
            <a:ext cx="8763000" cy="4983163"/>
          </a:xfrm>
        </p:spPr>
        <p:txBody>
          <a:bodyPr/>
          <a:lstStyle/>
          <a:p>
            <a:pPr>
              <a:buFont typeface="Wingdings" pitchFamily="2" charset="2"/>
              <a:buChar char="Ø"/>
            </a:pPr>
            <a:r>
              <a:rPr lang="en-US" dirty="0"/>
              <a:t>For faithfulness with opportunity (:8)</a:t>
            </a:r>
          </a:p>
          <a:p>
            <a:pPr lvl="1">
              <a:buFont typeface="Arial" pitchFamily="34" charset="0"/>
              <a:buChar char="•"/>
            </a:pPr>
            <a:r>
              <a:rPr lang="en-US" i="1" dirty="0"/>
              <a:t>“I know your works.  See I have set before you an open door”</a:t>
            </a:r>
          </a:p>
          <a:p>
            <a:pPr lvl="1">
              <a:buNone/>
            </a:pPr>
            <a:endParaRPr lang="en-US" sz="600" i="1" dirty="0"/>
          </a:p>
          <a:p>
            <a:pPr>
              <a:buFont typeface="Wingdings" pitchFamily="2" charset="2"/>
              <a:buChar char="Ø"/>
            </a:pPr>
            <a:r>
              <a:rPr lang="en-US" dirty="0"/>
              <a:t>For spiritual capacity (:8)</a:t>
            </a:r>
          </a:p>
          <a:p>
            <a:pPr lvl="1">
              <a:buFont typeface="Arial" pitchFamily="34" charset="0"/>
              <a:buChar char="•"/>
            </a:pPr>
            <a:r>
              <a:rPr lang="en-US" i="1" dirty="0"/>
              <a:t>“you have a little strength”</a:t>
            </a:r>
          </a:p>
          <a:p>
            <a:pPr lvl="1">
              <a:buNone/>
            </a:pPr>
            <a:endParaRPr lang="en-US" sz="600" dirty="0"/>
          </a:p>
          <a:p>
            <a:pPr>
              <a:buFont typeface="Wingdings" pitchFamily="2" charset="2"/>
              <a:buChar char="Ø"/>
            </a:pPr>
            <a:r>
              <a:rPr lang="en-US" dirty="0"/>
              <a:t>For faithfulness to the word (:8)</a:t>
            </a:r>
          </a:p>
          <a:p>
            <a:pPr lvl="1">
              <a:buFont typeface="Arial" pitchFamily="34" charset="0"/>
              <a:buChar char="•"/>
            </a:pPr>
            <a:r>
              <a:rPr lang="en-US" i="1" dirty="0"/>
              <a:t>“have kept my word”</a:t>
            </a:r>
          </a:p>
          <a:p>
            <a:pPr lvl="1">
              <a:buNone/>
            </a:pPr>
            <a:endParaRPr lang="en-US" sz="600" i="1" dirty="0"/>
          </a:p>
          <a:p>
            <a:pPr>
              <a:buFont typeface="Wingdings" pitchFamily="2" charset="2"/>
              <a:buChar char="Ø"/>
            </a:pPr>
            <a:r>
              <a:rPr lang="en-US" dirty="0"/>
              <a:t>For confession of their faith (:8)</a:t>
            </a:r>
          </a:p>
          <a:p>
            <a:pPr lvl="1">
              <a:buFont typeface="Arial" pitchFamily="34" charset="0"/>
              <a:buChar char="•"/>
            </a:pPr>
            <a:r>
              <a:rPr lang="en-US" i="1" dirty="0"/>
              <a:t>“have not denied my name”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Comforts</a:t>
            </a:r>
          </a:p>
        </p:txBody>
      </p:sp>
      <p:sp>
        <p:nvSpPr>
          <p:cNvPr id="3" name="Content Placeholder 2"/>
          <p:cNvSpPr>
            <a:spLocks noGrp="1"/>
          </p:cNvSpPr>
          <p:nvPr>
            <p:ph idx="1"/>
          </p:nvPr>
        </p:nvSpPr>
        <p:spPr>
          <a:xfrm>
            <a:off x="457200" y="1447800"/>
            <a:ext cx="8229600" cy="5181599"/>
          </a:xfrm>
        </p:spPr>
        <p:txBody>
          <a:bodyPr>
            <a:normAutofit/>
          </a:bodyPr>
          <a:lstStyle/>
          <a:p>
            <a:r>
              <a:rPr lang="en-US" dirty="0"/>
              <a:t>Concerning their enemies (:9)</a:t>
            </a:r>
          </a:p>
          <a:p>
            <a:pPr lvl="1"/>
            <a:r>
              <a:rPr lang="en-US" i="1" dirty="0"/>
              <a:t>“The synagogue of Satan…I will make them come and worship before your feet, and to know that I have loved you”</a:t>
            </a:r>
          </a:p>
          <a:p>
            <a:endParaRPr lang="en-US" dirty="0"/>
          </a:p>
          <a:p>
            <a:r>
              <a:rPr lang="en-US" dirty="0"/>
              <a:t>Concerning tribulation (:10)</a:t>
            </a:r>
          </a:p>
          <a:p>
            <a:pPr lvl="1"/>
            <a:r>
              <a:rPr lang="en-US" i="1" dirty="0"/>
              <a:t>“I also will keep you from the hour of trial”</a:t>
            </a:r>
          </a:p>
          <a:p>
            <a:pPr>
              <a:buNone/>
            </a:pPr>
            <a:endParaRPr lang="en-US" dirty="0"/>
          </a:p>
          <a:p>
            <a:r>
              <a:rPr lang="en-US" dirty="0"/>
              <a:t>Concerning the return of Christ (:11)</a:t>
            </a:r>
          </a:p>
          <a:p>
            <a:pPr lvl="1"/>
            <a:r>
              <a:rPr lang="en-US" i="1" dirty="0"/>
              <a:t>“I am coming quickly!  Hold fast what you have that no one may take your crown”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Certainties</a:t>
            </a:r>
          </a:p>
        </p:txBody>
      </p:sp>
      <p:sp>
        <p:nvSpPr>
          <p:cNvPr id="3" name="Content Placeholder 2"/>
          <p:cNvSpPr>
            <a:spLocks noGrp="1"/>
          </p:cNvSpPr>
          <p:nvPr>
            <p:ph idx="1"/>
          </p:nvPr>
        </p:nvSpPr>
        <p:spPr/>
        <p:txBody>
          <a:bodyPr/>
          <a:lstStyle/>
          <a:p>
            <a:r>
              <a:rPr lang="en-US" dirty="0"/>
              <a:t>Of prominence (:12)</a:t>
            </a:r>
          </a:p>
          <a:p>
            <a:pPr lvl="1"/>
            <a:r>
              <a:rPr lang="en-US" i="1" dirty="0"/>
              <a:t>“I will make him a pillar in the temple”</a:t>
            </a:r>
          </a:p>
          <a:p>
            <a:pPr lvl="1">
              <a:buNone/>
            </a:pPr>
            <a:endParaRPr lang="en-US" dirty="0"/>
          </a:p>
          <a:p>
            <a:r>
              <a:rPr lang="en-US" dirty="0"/>
              <a:t>Of permanence (:12)</a:t>
            </a:r>
          </a:p>
          <a:p>
            <a:pPr lvl="1"/>
            <a:r>
              <a:rPr lang="en-US" i="1" dirty="0"/>
              <a:t>“He shall go out no more”</a:t>
            </a:r>
          </a:p>
          <a:p>
            <a:pPr lvl="1">
              <a:buNone/>
            </a:pPr>
            <a:endParaRPr lang="en-US" dirty="0"/>
          </a:p>
          <a:p>
            <a:r>
              <a:rPr lang="en-US" dirty="0"/>
              <a:t>Of possession (:12)</a:t>
            </a:r>
          </a:p>
          <a:p>
            <a:pPr lvl="1"/>
            <a:r>
              <a:rPr lang="en-US" i="1" dirty="0"/>
              <a:t>“I will write on him the name of My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4433</TotalTime>
  <Words>684</Words>
  <Application>Microsoft Office PowerPoint</Application>
  <PresentationFormat>On-screen Show (4:3)</PresentationFormat>
  <Paragraphs>116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Letter to the church at Philadelphia</vt:lpstr>
      <vt:lpstr>Slide 2</vt:lpstr>
      <vt:lpstr>Commendations</vt:lpstr>
      <vt:lpstr>Comforts</vt:lpstr>
      <vt:lpstr>Certainties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Jeb</dc:creator>
  <cp:lastModifiedBy>SHCOC</cp:lastModifiedBy>
  <cp:revision>31</cp:revision>
  <cp:lastPrinted>2018-07-13T23:39:51Z</cp:lastPrinted>
  <dcterms:created xsi:type="dcterms:W3CDTF">2011-07-06T20:29:53Z</dcterms:created>
  <dcterms:modified xsi:type="dcterms:W3CDTF">2018-07-16T00:27:02Z</dcterms:modified>
</cp:coreProperties>
</file>