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3" r:id="rId3"/>
    <p:sldId id="265" r:id="rId4"/>
    <p:sldId id="264"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7" d="100"/>
          <a:sy n="57" d="100"/>
        </p:scale>
        <p:origin x="-96" y="-222"/>
      </p:cViewPr>
      <p:guideLst>
        <p:guide orient="horz" pos="2160"/>
        <p:guide pos="3840"/>
      </p:guideLst>
    </p:cSldViewPr>
  </p:slideViewPr>
  <p:notesTextViewPr>
    <p:cViewPr>
      <p:scale>
        <a:sx n="1" d="1"/>
        <a:sy n="1" d="1"/>
      </p:scale>
      <p:origin x="0" y="0"/>
    </p:cViewPr>
  </p:notesTextViewPr>
  <p:notesViewPr>
    <p:cSldViewPr snapToGrid="0">
      <p:cViewPr varScale="1">
        <p:scale>
          <a:sx n="48" d="100"/>
          <a:sy n="48" d="100"/>
        </p:scale>
        <p:origin x="2934" y="6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96170-8A7A-4A32-BEF9-74E8496F1964}" type="datetimeFigureOut">
              <a:rPr lang="en-US" smtClean="0"/>
              <a:pPr/>
              <a:t>3/4/2018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6B933-2412-4343-A20B-F69B369A878C}" type="slidenum">
              <a:rPr lang="en-US" smtClean="0"/>
              <a:pPr/>
              <a:t>‹#›</a:t>
            </a:fld>
            <a:endParaRPr lang="en-US"/>
          </a:p>
        </p:txBody>
      </p:sp>
    </p:spTree>
    <p:extLst>
      <p:ext uri="{BB962C8B-B14F-4D97-AF65-F5344CB8AC3E}">
        <p14:creationId xmlns:p14="http://schemas.microsoft.com/office/powerpoint/2010/main" xmlns="" val="2336647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0588" y="0"/>
            <a:ext cx="2935287" cy="1652588"/>
          </a:xfrm>
        </p:spPr>
      </p:sp>
      <p:sp>
        <p:nvSpPr>
          <p:cNvPr id="3" name="Notes Placeholder 2"/>
          <p:cNvSpPr>
            <a:spLocks noGrp="1"/>
          </p:cNvSpPr>
          <p:nvPr>
            <p:ph type="body" idx="1"/>
          </p:nvPr>
        </p:nvSpPr>
        <p:spPr>
          <a:xfrm>
            <a:off x="220133" y="1794933"/>
            <a:ext cx="6400799" cy="7145867"/>
          </a:xfrm>
        </p:spPr>
        <p:txBody>
          <a:bodyPr/>
          <a:lstStyle/>
          <a:p>
            <a:r>
              <a:rPr lang="en-US" sz="1400" b="1" dirty="0">
                <a:solidFill>
                  <a:srgbClr val="C00000"/>
                </a:solidFill>
              </a:rPr>
              <a:t>Without the Spirit of the Lord people are vulnerable</a:t>
            </a:r>
          </a:p>
          <a:p>
            <a:pPr lvl="1"/>
            <a:r>
              <a:rPr lang="en-US" sz="1400" dirty="0"/>
              <a:t>Discouragement may come from close to home (15:11)  </a:t>
            </a:r>
            <a:r>
              <a:rPr lang="en-US" dirty="0"/>
              <a:t>The lesson comes first from </a:t>
            </a:r>
            <a:r>
              <a:rPr lang="en-US" dirty="0" err="1"/>
              <a:t>Samsons</a:t>
            </a:r>
            <a:r>
              <a:rPr lang="en-US" dirty="0"/>
              <a:t> people who are afraid of the Philistines.  They did not appear to have much confidence in God or the fact that one man had destroyed so many of their enemies.  They appear to be weak, Spirit-less.  It takes 3000 of them to go and get Samson out of his cave.  When God’s people do not have the Spirit of God then they are weak and ineffectual.  Without the Lord the sorrow of the world takes over, the spring of hope is dried up.  Self respect disappears and they are not mindful of their position before God.  Manhood was trodden out.  </a:t>
            </a:r>
            <a:endParaRPr lang="en-US" sz="1400" dirty="0"/>
          </a:p>
          <a:p>
            <a:pPr lvl="1"/>
            <a:r>
              <a:rPr lang="en-US" sz="1400" dirty="0"/>
              <a:t>His people had become comfortable succumbing to their enemy.  </a:t>
            </a:r>
            <a:r>
              <a:rPr lang="en-US" dirty="0"/>
              <a:t>What a shame to see the same people who had won such great victories in the time of Joshua now comfortable with bondage.  They were like their predecessors who after escaping bondage tell Moses that they wanted to return to Egypt (Ex. 2:14)  Sometimes deliverers have the hardest job because the ones they are delivering don’t know they need it or don’t have any desire for it.  What should they have done?  Samson had destroyed a great number of their enemy singe-handedly.  They should have inquired of the Lord as to whether He would go with them and Samson, thru his leadership.  Instead they turn him over to them.  What a shame that at times God’s people do not stand up for their own, even worse deliver them up to the enemy!  They did not have the Spirit of the Lord to strengthen them-they needed the exhortation of Eph. 6:10-13.  </a:t>
            </a:r>
            <a:endParaRPr lang="en-US" sz="1400" dirty="0"/>
          </a:p>
          <a:p>
            <a:pPr lvl="1"/>
            <a:endParaRPr lang="en-US" sz="1400" dirty="0"/>
          </a:p>
          <a:p>
            <a:r>
              <a:rPr lang="en-US" sz="1400" b="1" dirty="0">
                <a:solidFill>
                  <a:srgbClr val="C00000"/>
                </a:solidFill>
              </a:rPr>
              <a:t> By the Spirit of the Lord impenetrable bonds can be broken!  </a:t>
            </a:r>
            <a:r>
              <a:rPr lang="en-US" dirty="0"/>
              <a:t>Samson is bound with 2 new ropes-not old brittle ones-and he is brought up to the Philistines who begin hurling insults at him.  </a:t>
            </a:r>
            <a:endParaRPr lang="en-US" sz="1400" b="1" dirty="0">
              <a:solidFill>
                <a:srgbClr val="C00000"/>
              </a:solidFill>
            </a:endParaRPr>
          </a:p>
          <a:p>
            <a:pPr lvl="1"/>
            <a:r>
              <a:rPr lang="en-US" sz="1400" dirty="0"/>
              <a:t>The sinner is held captive by the devil (2 Tim. 2:25-26; Rom. 6:16)  </a:t>
            </a:r>
            <a:r>
              <a:rPr lang="en-US" dirty="0"/>
              <a:t>You know what it means to be held captive by the enemy-where despair and hopelessness and guilt and the burden of sin holds you prisoner.  You can still show the scars from the rope burns, the consequences of your sins.  Life without direction, led about by the enemy, not in control, wondering what will come of you, at the mercy of the enemy.  The man of sin.  Yet, we see displayed for us in the person of Samson that:</a:t>
            </a:r>
            <a:endParaRPr lang="en-US" sz="1400" dirty="0"/>
          </a:p>
          <a:p>
            <a:pPr lvl="1"/>
            <a:r>
              <a:rPr lang="en-US" sz="1400" dirty="0"/>
              <a:t>Deliverance comes from the Lord (15:18; John 3:5; Titus 3:5)  </a:t>
            </a:r>
            <a:r>
              <a:rPr lang="en-US" dirty="0"/>
              <a:t>We may have some things to say to the negative about Samson but he knew where to give credit for the things that he did.  Samson’s supernatural physical strength is a type to us of the spiritual strength that we might have thru X.  I can do all things thru X who strengthens me.  David </a:t>
            </a:r>
            <a:r>
              <a:rPr lang="en-US" dirty="0" err="1"/>
              <a:t>said”I</a:t>
            </a:r>
            <a:r>
              <a:rPr lang="en-US" dirty="0"/>
              <a:t> will lift up my eyes to the hills, from whence comes my help?  My help comes from the Lord who made heaven and earth.  New ropes melt like flax when the Lord is involved.  </a:t>
            </a:r>
            <a:endParaRPr lang="en-US" sz="1400" dirty="0"/>
          </a:p>
          <a:p>
            <a:endParaRPr lang="en-US" dirty="0"/>
          </a:p>
        </p:txBody>
      </p:sp>
      <p:sp>
        <p:nvSpPr>
          <p:cNvPr id="4" name="Slide Number Placeholder 3"/>
          <p:cNvSpPr>
            <a:spLocks noGrp="1"/>
          </p:cNvSpPr>
          <p:nvPr>
            <p:ph type="sldNum" sz="quarter" idx="10"/>
          </p:nvPr>
        </p:nvSpPr>
        <p:spPr/>
        <p:txBody>
          <a:bodyPr/>
          <a:lstStyle/>
          <a:p>
            <a:fld id="{0FB6B933-2412-4343-A20B-F69B369A878C}" type="slidenum">
              <a:rPr lang="en-US" smtClean="0"/>
              <a:pPr/>
              <a:t>1</a:t>
            </a:fld>
            <a:endParaRPr lang="en-US"/>
          </a:p>
        </p:txBody>
      </p:sp>
    </p:spTree>
    <p:extLst>
      <p:ext uri="{BB962C8B-B14F-4D97-AF65-F5344CB8AC3E}">
        <p14:creationId xmlns:p14="http://schemas.microsoft.com/office/powerpoint/2010/main" xmlns="" val="2455008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0588" y="0"/>
            <a:ext cx="2935287" cy="1652588"/>
          </a:xfrm>
        </p:spPr>
      </p:sp>
      <p:sp>
        <p:nvSpPr>
          <p:cNvPr id="3" name="Notes Placeholder 2"/>
          <p:cNvSpPr>
            <a:spLocks noGrp="1"/>
          </p:cNvSpPr>
          <p:nvPr>
            <p:ph type="body" idx="1"/>
          </p:nvPr>
        </p:nvSpPr>
        <p:spPr>
          <a:xfrm>
            <a:off x="220133" y="1794933"/>
            <a:ext cx="6400799" cy="7145867"/>
          </a:xfrm>
        </p:spPr>
        <p:txBody>
          <a:bodyPr/>
          <a:lstStyle/>
          <a:p>
            <a:r>
              <a:rPr lang="en-US" sz="1400" b="1" dirty="0">
                <a:solidFill>
                  <a:srgbClr val="C00000"/>
                </a:solidFill>
              </a:rPr>
              <a:t>Without the Spirit of the Lord people are vulnerable</a:t>
            </a:r>
          </a:p>
          <a:p>
            <a:pPr lvl="1"/>
            <a:r>
              <a:rPr lang="en-US" sz="1400" dirty="0"/>
              <a:t>Discouragement may come from close to home (15:11)  </a:t>
            </a:r>
            <a:r>
              <a:rPr lang="en-US" dirty="0"/>
              <a:t>The lesson comes first from </a:t>
            </a:r>
            <a:r>
              <a:rPr lang="en-US" dirty="0" err="1"/>
              <a:t>Samsons</a:t>
            </a:r>
            <a:r>
              <a:rPr lang="en-US" dirty="0"/>
              <a:t> people who are afraid of the Philistines.  They did not appear to have much confidence in God or the fact that one man had destroyed so many of their enemies.  They appear to be weak, Spirit-less.  It takes 3000 of them to go and get Samson out of his cave.  When God’s people do not have the Spirit of God then they are weak and ineffectual.  Without the Lord the sorrow of the world takes over, the spring of hope is dried up.  Self respect disappears and they are not mindful of their position before God.  Manhood was trodden out.  </a:t>
            </a:r>
            <a:endParaRPr lang="en-US" sz="1400" dirty="0"/>
          </a:p>
          <a:p>
            <a:pPr lvl="1"/>
            <a:r>
              <a:rPr lang="en-US" sz="1400" dirty="0"/>
              <a:t>His people had become comfortable succumbing to their enemy.  </a:t>
            </a:r>
            <a:r>
              <a:rPr lang="en-US" dirty="0"/>
              <a:t>What a shame to see the same people who had won such great victories in the time of Joshua now comfortable with bondage.  They were like their predecessors who after escaping bondage tell Moses that they wanted to return to Egypt (Ex. 2:14)  Sometimes deliverers have the hardest job because the ones they are delivering don’t know they need it or don’t have any desire for it.  What should they have done?  Samson had destroyed a great number of their enemy singe-handedly.  They should have inquired of the Lord as to whether He would go with them and Samson, thru his leadership.  Instead they turn him over to them.  What a shame that at times God’s people do not stand up for their own, even worse deliver them up to the enemy!  They did not have the Spirit of the Lord to strengthen them-they needed the exhortation of Eph. 6:10-13.  </a:t>
            </a:r>
            <a:endParaRPr lang="en-US" sz="1400" dirty="0"/>
          </a:p>
          <a:p>
            <a:pPr lvl="1"/>
            <a:endParaRPr lang="en-US" sz="1400" dirty="0"/>
          </a:p>
          <a:p>
            <a:r>
              <a:rPr lang="en-US" sz="1400" b="1" dirty="0">
                <a:solidFill>
                  <a:srgbClr val="C00000"/>
                </a:solidFill>
              </a:rPr>
              <a:t> By the Spirit of the Lord impenetrable bonds can be broken!  </a:t>
            </a:r>
            <a:r>
              <a:rPr lang="en-US" dirty="0"/>
              <a:t>Samson is bound with 2 new ropes-not old brittle ones-and he is brought up to the Philistines who begin hurling insults at him.  </a:t>
            </a:r>
            <a:endParaRPr lang="en-US" sz="1400" b="1" dirty="0">
              <a:solidFill>
                <a:srgbClr val="C00000"/>
              </a:solidFill>
            </a:endParaRPr>
          </a:p>
          <a:p>
            <a:pPr lvl="1"/>
            <a:r>
              <a:rPr lang="en-US" sz="1400" dirty="0"/>
              <a:t>The sinner is held captive by the devil (2 Tim. 2:25-26; Rom. 6:16)  </a:t>
            </a:r>
            <a:r>
              <a:rPr lang="en-US" dirty="0"/>
              <a:t>You know what it means to be held captive by the enemy-where despair and hopelessness and guilt and the burden of sin holds you prisoner.  You can still show the scars from the rope burns, the consequences of your sins.  Life without direction, led about by the enemy, not in control, wondering what will come of you, at the mercy of the enemy.  The man of sin.  Yet, we see displayed for us in the person of Samson that:</a:t>
            </a:r>
            <a:endParaRPr lang="en-US" sz="1400" dirty="0"/>
          </a:p>
          <a:p>
            <a:pPr lvl="1"/>
            <a:r>
              <a:rPr lang="en-US" sz="1400" dirty="0"/>
              <a:t>Deliverance comes from the Lord (15:18; John 3:5; Titus 3:5)  </a:t>
            </a:r>
            <a:r>
              <a:rPr lang="en-US" dirty="0"/>
              <a:t>We may have some things to say to the negative about Samson but he knew where to give credit for the things that he did.  Samson’s supernatural physical strength is a type to us of the spiritual strength that we might have thru X.  I can do all things thru X who strengthens me.  David </a:t>
            </a:r>
            <a:r>
              <a:rPr lang="en-US" dirty="0" err="1"/>
              <a:t>said”I</a:t>
            </a:r>
            <a:r>
              <a:rPr lang="en-US" dirty="0"/>
              <a:t> will lift up my eyes to the hills, from whence comes my help?  My help comes from the Lord who made heaven and earth.  New ropes melt like flax when the Lord is involved.  </a:t>
            </a:r>
            <a:endParaRPr lang="en-US" sz="1400" dirty="0"/>
          </a:p>
          <a:p>
            <a:endParaRPr lang="en-US" dirty="0"/>
          </a:p>
        </p:txBody>
      </p:sp>
      <p:sp>
        <p:nvSpPr>
          <p:cNvPr id="4" name="Slide Number Placeholder 3"/>
          <p:cNvSpPr>
            <a:spLocks noGrp="1"/>
          </p:cNvSpPr>
          <p:nvPr>
            <p:ph type="sldNum" sz="quarter" idx="10"/>
          </p:nvPr>
        </p:nvSpPr>
        <p:spPr/>
        <p:txBody>
          <a:bodyPr/>
          <a:lstStyle/>
          <a:p>
            <a:fld id="{0FB6B933-2412-4343-A20B-F69B369A878C}" type="slidenum">
              <a:rPr lang="en-US" smtClean="0"/>
              <a:pPr/>
              <a:t>2</a:t>
            </a:fld>
            <a:endParaRPr lang="en-US"/>
          </a:p>
        </p:txBody>
      </p:sp>
    </p:spTree>
    <p:extLst>
      <p:ext uri="{BB962C8B-B14F-4D97-AF65-F5344CB8AC3E}">
        <p14:creationId xmlns:p14="http://schemas.microsoft.com/office/powerpoint/2010/main" xmlns="" val="3699288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7263" y="160338"/>
            <a:ext cx="2819400" cy="1585912"/>
          </a:xfrm>
        </p:spPr>
      </p:sp>
      <p:sp>
        <p:nvSpPr>
          <p:cNvPr id="3" name="Notes Placeholder 2"/>
          <p:cNvSpPr>
            <a:spLocks noGrp="1"/>
          </p:cNvSpPr>
          <p:nvPr>
            <p:ph type="body" idx="1"/>
          </p:nvPr>
        </p:nvSpPr>
        <p:spPr>
          <a:xfrm>
            <a:off x="135467" y="1896533"/>
            <a:ext cx="6570133" cy="7010400"/>
          </a:xfrm>
        </p:spPr>
        <p:txBody>
          <a:bodyPr/>
          <a:lstStyle/>
          <a:p>
            <a:r>
              <a:rPr lang="en-US" dirty="0"/>
              <a:t>Please be advised that when I speak of the Spirit of the Lord I am not speaking to some miraculous event.  I am not referring to the idea that the Spirit comes upon us uncontrollably, unilaterally but that in a non-miraculous influence upon us.  The Spirit doing His work upon us by grace through faith.  If we are going to break the bonds of sin it will be done by the Spirit of the Lord.  John 3:5; Titus 3:5.  If we will overcome guilt it will be by the Spirit of the Lord.  Gal. 5:16 “Walk in the Spirit and you shall not fulfill the lust of the flesh”.  How do you overcome abuse?  How do you find the power to forgive?  How do you continue to live on after one you love so much dies?  How do you forgive yourself?  How do you learn to overcome transgression?  It will be at the instigation of the Spirit of the Lord.  It will be by His influence that the fruit of the spirit is seen, that we crucify the flesh and it’s desires and Gal. 5:25 live in the Spirit and walk by the Spirit.  Does Christ live in you as Paul said?</a:t>
            </a:r>
          </a:p>
          <a:p>
            <a:endParaRPr lang="en-US" dirty="0"/>
          </a:p>
          <a:p>
            <a:r>
              <a:rPr lang="en-US" sz="1400" b="1" dirty="0">
                <a:solidFill>
                  <a:srgbClr val="C00000"/>
                </a:solidFill>
              </a:rPr>
              <a:t>By the Spirit of the Lord ordinary can become extraordinary! </a:t>
            </a:r>
            <a:r>
              <a:rPr lang="en-US" sz="1400" dirty="0"/>
              <a:t>Small things in the hand of the Lord can become powerful things.  He took what most have looked at as a pretty motley crew and made them His apostles, His emissaries.  They were unlettered-no professionals, simple men, and quite diverse.  Paul Earnhardt: 12 mistakes of Jesus. But God took these ordinary fellows and by the Spirit of the Lord they became the very seed base for a movement that would forever change the world-as the Jews of their day said they “turned the world upside down.”  These men were animated by His Spirit in the knowledge and renewal He gave.   </a:t>
            </a:r>
          </a:p>
          <a:p>
            <a:endParaRPr lang="en-US" sz="1400" b="1" dirty="0">
              <a:solidFill>
                <a:srgbClr val="C00000"/>
              </a:solidFill>
            </a:endParaRPr>
          </a:p>
          <a:p>
            <a:pPr lvl="1"/>
            <a:r>
              <a:rPr lang="en-US" sz="1400" dirty="0"/>
              <a:t>God can use small things to accomplish great victories (Ex. 4:2; I Sam. 17:40; I Kings 18; Mt. 13:31-32; John 6)</a:t>
            </a:r>
          </a:p>
          <a:p>
            <a:pPr lvl="1"/>
            <a:endParaRPr lang="en-US" sz="1400" dirty="0"/>
          </a:p>
          <a:p>
            <a:r>
              <a:rPr lang="en-US" dirty="0"/>
              <a:t>                          1.  A staff (Ex. 4:2)  Moses is asked “what is that in your hand?”  What do you have that I can use?  A staff, let’s use that.</a:t>
            </a:r>
          </a:p>
          <a:p>
            <a:r>
              <a:rPr lang="en-US" dirty="0"/>
              <a:t>	2.  5 smooth stones-David chooses a few stones out of the brook and defeats giant</a:t>
            </a:r>
          </a:p>
          <a:p>
            <a:r>
              <a:rPr lang="en-US" dirty="0"/>
              <a:t>	3.  A cloud the size of a man’s hand-small thing became a huge torrent and flood for Elis</a:t>
            </a:r>
          </a:p>
          <a:p>
            <a:r>
              <a:rPr lang="en-US" dirty="0"/>
              <a:t>	4.  Mustard seed-faith that can move mountains</a:t>
            </a:r>
          </a:p>
          <a:p>
            <a:r>
              <a:rPr lang="en-US" dirty="0"/>
              <a:t>	5. 5 barley loaves and 2 small fish can feed 5000.</a:t>
            </a:r>
          </a:p>
          <a:p>
            <a:endParaRPr lang="en-US" dirty="0"/>
          </a:p>
          <a:p>
            <a:r>
              <a:rPr lang="en-US" dirty="0"/>
              <a:t>A jawbone of a donkey can kill 1000 men.  Ordinary things and ordinary people God can use to accomplish His will.  We may at times be like Moses and make excuses for why we should not be the one for the task.  How many times have we been afraid to use our jawbones to defeat the enemy?  God can use you.  God can bring dry bones, broken bones, jawbones to life and bear fruit in your life and the lives of others.  </a:t>
            </a:r>
            <a:endParaRPr lang="en-US" sz="1400" dirty="0"/>
          </a:p>
          <a:p>
            <a:pPr lvl="1"/>
            <a:r>
              <a:rPr lang="en-US" sz="1400" dirty="0"/>
              <a:t>Do not think that the Lord cannot use you to accomplish good</a:t>
            </a:r>
          </a:p>
          <a:p>
            <a:pPr lvl="1"/>
            <a:endParaRPr lang="en-US" sz="140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FB6B933-2412-4343-A20B-F69B369A878C}" type="slidenum">
              <a:rPr lang="en-US" smtClean="0"/>
              <a:pPr/>
              <a:t>3</a:t>
            </a:fld>
            <a:endParaRPr lang="en-US"/>
          </a:p>
        </p:txBody>
      </p:sp>
    </p:spTree>
    <p:extLst>
      <p:ext uri="{BB962C8B-B14F-4D97-AF65-F5344CB8AC3E}">
        <p14:creationId xmlns:p14="http://schemas.microsoft.com/office/powerpoint/2010/main" xmlns="" val="310863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7263" y="160338"/>
            <a:ext cx="2819400" cy="1585912"/>
          </a:xfrm>
        </p:spPr>
      </p:sp>
      <p:sp>
        <p:nvSpPr>
          <p:cNvPr id="3" name="Notes Placeholder 2"/>
          <p:cNvSpPr>
            <a:spLocks noGrp="1"/>
          </p:cNvSpPr>
          <p:nvPr>
            <p:ph type="body" idx="1"/>
          </p:nvPr>
        </p:nvSpPr>
        <p:spPr>
          <a:xfrm>
            <a:off x="135467" y="1896533"/>
            <a:ext cx="6570133" cy="7010400"/>
          </a:xfrm>
        </p:spPr>
        <p:txBody>
          <a:bodyPr/>
          <a:lstStyle/>
          <a:p>
            <a:r>
              <a:rPr lang="en-US" dirty="0"/>
              <a:t>Please be advised that when I speak of the Spirit of the Lord I am not speaking to some miraculous event.  I am not referring to the idea that the Spirit comes upon us uncontrollably, unilaterally but that in a non-miraculous influence upon us.  The Spirit doing His work upon us by grace through faith.  If we are going to break the bonds of sin it will be done by the Spirit of the Lord.  John 3:5; Titus 3:5.  If we will overcome guilt it will be by the Spirit of the Lord.  Gal. 5:16 “Walk in the Spirit and you shall not fulfill the lust of the flesh”.  How do you overcome abuse?  How do you find the power to forgive?  How do you continue to live on after one you love so much dies?  How do you forgive yourself?  How do you learn to overcome transgression?  It will be at the instigation of the Spirit of the Lord.  It will be by His influence that the fruit of the spirit is seen, that we crucify the flesh and it’s desires and Gal. 5:25 live in the Spirit and walk by the Spirit.  Does Christ live in you as Paul said?</a:t>
            </a:r>
          </a:p>
          <a:p>
            <a:endParaRPr lang="en-US" dirty="0"/>
          </a:p>
          <a:p>
            <a:r>
              <a:rPr lang="en-US" sz="1400" b="1" dirty="0">
                <a:solidFill>
                  <a:srgbClr val="C00000"/>
                </a:solidFill>
              </a:rPr>
              <a:t>By the Spirit of the Lord ordinary can become extraordinary! </a:t>
            </a:r>
            <a:r>
              <a:rPr lang="en-US" sz="1400" dirty="0"/>
              <a:t>Small things in the hand of the Lord can become powerful things.  He took what most have looked at as a pretty motley crew and made them His apostles, His emissaries.  They were unlettered-no professionals, simple men, and quite diverse.  Paul Earnhardt: 12 mistakes of Jesus. But God took these ordinary fellows and by the Spirit of the Lord they became the very seed base for a movement that would forever change the world-as the Jews of their day said they “turned the world upside down.”  These men were animated by His Spirit in the knowledge and renewal He gave.   </a:t>
            </a:r>
          </a:p>
          <a:p>
            <a:endParaRPr lang="en-US" sz="1400" b="1" dirty="0">
              <a:solidFill>
                <a:srgbClr val="C00000"/>
              </a:solidFill>
            </a:endParaRPr>
          </a:p>
          <a:p>
            <a:pPr lvl="1"/>
            <a:r>
              <a:rPr lang="en-US" sz="1400" dirty="0"/>
              <a:t>God can use small things to accomplish great victories (Ex. 4:2; I Sam. 17:40; I Kings 18; Mt. 13:31-32; John 6)</a:t>
            </a:r>
          </a:p>
          <a:p>
            <a:pPr lvl="1"/>
            <a:endParaRPr lang="en-US" sz="1400" dirty="0"/>
          </a:p>
          <a:p>
            <a:r>
              <a:rPr lang="en-US" dirty="0"/>
              <a:t>                          1.  A staff (Ex. 4:2)  Moses is asked “what is that in your hand?”  What do you have that I can use?  A staff, let’s use that.</a:t>
            </a:r>
          </a:p>
          <a:p>
            <a:r>
              <a:rPr lang="en-US" dirty="0"/>
              <a:t>	2.  5 smooth stones-David chooses a few stones out of the brook and defeats giant</a:t>
            </a:r>
          </a:p>
          <a:p>
            <a:r>
              <a:rPr lang="en-US" dirty="0"/>
              <a:t>	3.  A cloud the size of a man’s hand-small thing became a huge torrent and flood for Elis</a:t>
            </a:r>
          </a:p>
          <a:p>
            <a:r>
              <a:rPr lang="en-US" dirty="0"/>
              <a:t>	4.  Mustard seed-faith that can move mountains</a:t>
            </a:r>
          </a:p>
          <a:p>
            <a:r>
              <a:rPr lang="en-US" dirty="0"/>
              <a:t>	5. 5 barley loaves and 2 small fish can feed 5000.</a:t>
            </a:r>
          </a:p>
          <a:p>
            <a:endParaRPr lang="en-US" dirty="0"/>
          </a:p>
          <a:p>
            <a:r>
              <a:rPr lang="en-US" dirty="0"/>
              <a:t>A jawbone of a donkey can kill 1000 men.  Ordinary things and ordinary people God can use to accomplish His will.  We may at times be like Moses and make excuses for why we should not be the one for the task.  How many times have we been afraid to use our jawbones to defeat the enemy?  God can use you.  God can bring dry bones, broken bones, jawbones to life and bear fruit in your life and the lives of others.  </a:t>
            </a:r>
            <a:endParaRPr lang="en-US" sz="1400" dirty="0"/>
          </a:p>
          <a:p>
            <a:pPr lvl="1"/>
            <a:r>
              <a:rPr lang="en-US" sz="1400" dirty="0"/>
              <a:t>Do not think that the Lord cannot use you to accomplish good</a:t>
            </a:r>
          </a:p>
          <a:p>
            <a:pPr lvl="1"/>
            <a:endParaRPr lang="en-US" sz="140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FB6B933-2412-4343-A20B-F69B369A878C}" type="slidenum">
              <a:rPr lang="en-US" smtClean="0"/>
              <a:pPr/>
              <a:t>4</a:t>
            </a:fld>
            <a:endParaRPr lang="en-US"/>
          </a:p>
        </p:txBody>
      </p:sp>
    </p:spTree>
    <p:extLst>
      <p:ext uri="{BB962C8B-B14F-4D97-AF65-F5344CB8AC3E}">
        <p14:creationId xmlns:p14="http://schemas.microsoft.com/office/powerpoint/2010/main" xmlns="" val="657812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7263" y="160338"/>
            <a:ext cx="2819400" cy="1585912"/>
          </a:xfrm>
        </p:spPr>
      </p:sp>
      <p:sp>
        <p:nvSpPr>
          <p:cNvPr id="3" name="Notes Placeholder 2"/>
          <p:cNvSpPr>
            <a:spLocks noGrp="1"/>
          </p:cNvSpPr>
          <p:nvPr>
            <p:ph type="body" idx="1"/>
          </p:nvPr>
        </p:nvSpPr>
        <p:spPr>
          <a:xfrm>
            <a:off x="135467" y="1896533"/>
            <a:ext cx="6570133" cy="7010400"/>
          </a:xfrm>
        </p:spPr>
        <p:txBody>
          <a:bodyPr/>
          <a:lstStyle/>
          <a:p>
            <a:r>
              <a:rPr lang="en-US" dirty="0"/>
              <a:t>Please be advised that when I speak of the Spirit of the Lord I am not speaking to some miraculous event.  I am not referring to the idea that the Spirit comes upon us uncontrollably, unilaterally but that in a non-miraculous influence upon us.  The Spirit doing His work upon us by grace through faith.  If we are going to break the bonds of sin it will be done by the Spirit of the Lord.  John 3:5; Titus 3:5.  If we will overcome guilt it will be by the Spirit of the Lord.  Gal. 5:16 “Walk in the Spirit and you shall not fulfill the lust of the flesh”.  How do you overcome abuse?  How do you find the power to forgive?  How do you continue to live on after one you love so much dies?  How do you forgive yourself?  How do you learn to overcome transgression?  It will be at the instigation of the Spirit of the Lord.  It will be by His influence that the fruit of the spirit is seen, that we crucify the flesh and it’s desires and Gal. 5:25 live in the Spirit and walk by the Spirit.  Does Christ live in you as Paul said?</a:t>
            </a:r>
          </a:p>
          <a:p>
            <a:endParaRPr lang="en-US" dirty="0"/>
          </a:p>
          <a:p>
            <a:r>
              <a:rPr lang="en-US" sz="1400" b="1" dirty="0">
                <a:solidFill>
                  <a:srgbClr val="C00000"/>
                </a:solidFill>
              </a:rPr>
              <a:t>By the Spirit of the Lord ordinary can become extraordinary! </a:t>
            </a:r>
            <a:r>
              <a:rPr lang="en-US" sz="1400" dirty="0"/>
              <a:t>Small things in the hand of the Lord can become powerful things.  He took what most have looked at as a pretty motley crew and made them His apostles, His emissaries.  They were unlettered-no professionals, simple men, and quite diverse.  Paul Earnhardt: 12 mistakes of Jesus. But God took these ordinary fellows and by the Spirit of the Lord they became the very seed base for a movement that would forever change the world-as the Jews of their day said they “turned the world upside down.”  These men were animated by His Spirit in the knowledge and renewal He gave.   </a:t>
            </a:r>
          </a:p>
          <a:p>
            <a:endParaRPr lang="en-US" sz="1400" b="1" dirty="0">
              <a:solidFill>
                <a:srgbClr val="C00000"/>
              </a:solidFill>
            </a:endParaRPr>
          </a:p>
          <a:p>
            <a:pPr lvl="1"/>
            <a:r>
              <a:rPr lang="en-US" sz="1400" dirty="0"/>
              <a:t>God can use small things to accomplish great victories (Ex. 4:2; I Sam. 17:40; I Kings 18; Mt. 13:31-32; John 6)</a:t>
            </a:r>
          </a:p>
          <a:p>
            <a:pPr lvl="1"/>
            <a:endParaRPr lang="en-US" sz="1400" dirty="0"/>
          </a:p>
          <a:p>
            <a:r>
              <a:rPr lang="en-US" dirty="0"/>
              <a:t>                          1.  A staff (Ex. 4:2)  Moses is asked “what is that in your hand?”  What do you have that I can use?  A staff, let’s use that.</a:t>
            </a:r>
          </a:p>
          <a:p>
            <a:r>
              <a:rPr lang="en-US" dirty="0"/>
              <a:t>	2.  5 smooth stones-David chooses a few stones out of the brook and defeats giant</a:t>
            </a:r>
          </a:p>
          <a:p>
            <a:r>
              <a:rPr lang="en-US" dirty="0"/>
              <a:t>	3.  A cloud the size of a man’s hand-small thing became a huge torrent and flood for Elis</a:t>
            </a:r>
          </a:p>
          <a:p>
            <a:r>
              <a:rPr lang="en-US" dirty="0"/>
              <a:t>	4.  Mustard seed-faith that can move mountains</a:t>
            </a:r>
          </a:p>
          <a:p>
            <a:r>
              <a:rPr lang="en-US" dirty="0"/>
              <a:t>	5. 5 barley loaves and 2 small fish can feed 5000.</a:t>
            </a:r>
          </a:p>
          <a:p>
            <a:endParaRPr lang="en-US" dirty="0"/>
          </a:p>
          <a:p>
            <a:r>
              <a:rPr lang="en-US" dirty="0"/>
              <a:t>A jawbone of a donkey can kill 1000 men.  Ordinary things and ordinary people God can use to accomplish His will.  We may at times be like Moses and make excuses for why we should not be the one for the task.  How many times have we been afraid to use our jawbones to defeat the enemy?  God can use you.  God can bring dry bones, broken bones, jawbones to life and bear fruit in your life and the lives of others.  </a:t>
            </a:r>
            <a:endParaRPr lang="en-US" sz="1400" dirty="0"/>
          </a:p>
          <a:p>
            <a:pPr lvl="1"/>
            <a:r>
              <a:rPr lang="en-US" sz="1400" dirty="0"/>
              <a:t>Do not think that the Lord cannot use you to accomplish good</a:t>
            </a:r>
          </a:p>
          <a:p>
            <a:pPr lvl="1"/>
            <a:endParaRPr lang="en-US" sz="140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FB6B933-2412-4343-A20B-F69B369A878C}" type="slidenum">
              <a:rPr lang="en-US" smtClean="0"/>
              <a:pPr/>
              <a:t>5</a:t>
            </a:fld>
            <a:endParaRPr lang="en-US"/>
          </a:p>
        </p:txBody>
      </p:sp>
    </p:spTree>
    <p:extLst>
      <p:ext uri="{BB962C8B-B14F-4D97-AF65-F5344CB8AC3E}">
        <p14:creationId xmlns:p14="http://schemas.microsoft.com/office/powerpoint/2010/main" xmlns="" val="3693513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AB21F-FCAC-4119-9612-4C11C461095B}"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71750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AB21F-FCAC-4119-9612-4C11C461095B}"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80040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AB21F-FCAC-4119-9612-4C11C461095B}"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304175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AB21F-FCAC-4119-9612-4C11C461095B}"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80782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6"/>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AB21F-FCAC-4119-9612-4C11C461095B}"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018692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AB21F-FCAC-4119-9612-4C11C461095B}"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307577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AB21F-FCAC-4119-9612-4C11C461095B}" type="datetimeFigureOut">
              <a:rPr lang="en-US" smtClean="0"/>
              <a:pPr/>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05763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AB21F-FCAC-4119-9612-4C11C461095B}" type="datetimeFigureOut">
              <a:rPr lang="en-US" smtClean="0"/>
              <a:pPr/>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301602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AB21F-FCAC-4119-9612-4C11C461095B}" type="datetimeFigureOut">
              <a:rPr lang="en-US" smtClean="0"/>
              <a:pPr/>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60795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AB21F-FCAC-4119-9612-4C11C461095B}"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59404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3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AB21F-FCAC-4119-9612-4C11C461095B}"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8157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AB21F-FCAC-4119-9612-4C11C461095B}" type="datetimeFigureOut">
              <a:rPr lang="en-US" smtClean="0"/>
              <a:pPr/>
              <a:t>3/4/2018</a:t>
            </a:fld>
            <a:endParaRPr lang="en-US"/>
          </a:p>
        </p:txBody>
      </p:sp>
      <p:sp>
        <p:nvSpPr>
          <p:cNvPr id="5" name="Footer Placeholder 4"/>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37281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C5E6CFF1-2F42-4E10-9A97-F116F46F53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nature&#10;&#10;Description generated with high confidence">
            <a:extLst>
              <a:ext uri="{FF2B5EF4-FFF2-40B4-BE49-F238E27FC236}">
                <a16:creationId xmlns:a16="http://schemas.microsoft.com/office/drawing/2014/main" xmlns="" id="{41F16D14-6C7A-4D90-A14A-13FCDFDEFBB6}"/>
              </a:ext>
            </a:extLst>
          </p:cNvPr>
          <p:cNvPicPr>
            <a:picLocks noChangeAspect="1"/>
          </p:cNvPicPr>
          <p:nvPr/>
        </p:nvPicPr>
        <p:blipFill rotWithShape="1">
          <a:blip r:embed="rId3" cstate="print">
            <a:alphaModFix amt="35000"/>
            <a:extLst>
              <a:ext uri="{28A0092B-C50C-407E-A947-70E740481C1C}">
                <a14:useLocalDpi xmlns:a14="http://schemas.microsoft.com/office/drawing/2010/main" xmlns="" val="0"/>
              </a:ext>
            </a:extLst>
          </a:blip>
          <a:srcRect/>
          <a:stretch/>
        </p:blipFill>
        <p:spPr>
          <a:xfrm>
            <a:off x="23" y="4"/>
            <a:ext cx="12191980" cy="6857999"/>
          </a:xfrm>
          <a:prstGeom prst="rect">
            <a:avLst/>
          </a:prstGeom>
        </p:spPr>
      </p:pic>
      <p:cxnSp>
        <p:nvCxnSpPr>
          <p:cNvPr id="13" name="Straight Connector 12">
            <a:extLst>
              <a:ext uri="{FF2B5EF4-FFF2-40B4-BE49-F238E27FC236}">
                <a16:creationId xmlns:a16="http://schemas.microsoft.com/office/drawing/2014/main" xmlns="" id="{67182200-4859-4C8D-BCBB-55B245C28BA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3" y="1065862"/>
            <a:ext cx="3313164" cy="4726276"/>
          </a:xfrm>
        </p:spPr>
        <p:txBody>
          <a:bodyPr>
            <a:normAutofit/>
          </a:bodyPr>
          <a:lstStyle/>
          <a:p>
            <a:pPr algn="r"/>
            <a:r>
              <a:rPr lang="en-US" sz="4000" dirty="0">
                <a:solidFill>
                  <a:srgbClr val="FFFFFF"/>
                </a:solidFill>
                <a:latin typeface="Rockwell Extra Bold" panose="02060903040505020403" pitchFamily="18" charset="0"/>
              </a:rPr>
              <a:t>Amazing Jesus</a:t>
            </a:r>
          </a:p>
        </p:txBody>
      </p:sp>
      <p:sp>
        <p:nvSpPr>
          <p:cNvPr id="3" name="Content Placeholder 2"/>
          <p:cNvSpPr>
            <a:spLocks noGrp="1"/>
          </p:cNvSpPr>
          <p:nvPr>
            <p:ph idx="1"/>
          </p:nvPr>
        </p:nvSpPr>
        <p:spPr>
          <a:xfrm>
            <a:off x="4876825" y="137160"/>
            <a:ext cx="7086577" cy="6492240"/>
          </a:xfrm>
        </p:spPr>
        <p:txBody>
          <a:bodyPr anchor="ctr">
            <a:noAutofit/>
          </a:bodyPr>
          <a:lstStyle/>
          <a:p>
            <a:pPr marL="0" indent="0">
              <a:buNone/>
            </a:pPr>
            <a:r>
              <a:rPr lang="en-US" sz="3600" b="1" dirty="0">
                <a:solidFill>
                  <a:srgbClr val="FFFFFF"/>
                </a:solidFill>
              </a:rPr>
              <a:t>Luke 2:47 </a:t>
            </a:r>
            <a:r>
              <a:rPr lang="en-US" sz="3600" i="1" dirty="0">
                <a:solidFill>
                  <a:srgbClr val="FFFFFF"/>
                </a:solidFill>
              </a:rPr>
              <a:t>“And all who heard Him were astonished (</a:t>
            </a:r>
            <a:r>
              <a:rPr lang="en-US" sz="3600" i="1" dirty="0" err="1">
                <a:solidFill>
                  <a:srgbClr val="FFFFFF"/>
                </a:solidFill>
              </a:rPr>
              <a:t>thaumazo</a:t>
            </a:r>
            <a:r>
              <a:rPr lang="en-US" sz="3600" i="1" dirty="0">
                <a:solidFill>
                  <a:srgbClr val="FFFFFF"/>
                </a:solidFill>
              </a:rPr>
              <a:t>) at His understanding and answers.”</a:t>
            </a:r>
          </a:p>
          <a:p>
            <a:pPr marL="0" indent="0">
              <a:buNone/>
            </a:pPr>
            <a:endParaRPr lang="en-US" sz="3600" i="1" dirty="0">
              <a:solidFill>
                <a:srgbClr val="FFFFFF"/>
              </a:solidFill>
            </a:endParaRPr>
          </a:p>
          <a:p>
            <a:pPr marL="0" indent="0">
              <a:buNone/>
            </a:pPr>
            <a:r>
              <a:rPr lang="en-US" sz="3600" b="1" dirty="0">
                <a:solidFill>
                  <a:srgbClr val="FFFFFF"/>
                </a:solidFill>
              </a:rPr>
              <a:t>Mt. 8:27 </a:t>
            </a:r>
            <a:r>
              <a:rPr lang="en-US" sz="3600" i="1" dirty="0">
                <a:solidFill>
                  <a:srgbClr val="FFFFFF"/>
                </a:solidFill>
              </a:rPr>
              <a:t>“So the men marveled (</a:t>
            </a:r>
            <a:r>
              <a:rPr lang="en-US" sz="3600" i="1" dirty="0" err="1">
                <a:solidFill>
                  <a:srgbClr val="FFFFFF"/>
                </a:solidFill>
              </a:rPr>
              <a:t>thaumazo</a:t>
            </a:r>
            <a:r>
              <a:rPr lang="en-US" sz="3600" i="1" dirty="0">
                <a:solidFill>
                  <a:srgbClr val="FFFFFF"/>
                </a:solidFill>
              </a:rPr>
              <a:t>), saying, “Who can this be, that even the winds and the sea obey Him?”</a:t>
            </a:r>
          </a:p>
          <a:p>
            <a:pPr marL="457200" lvl="1" indent="0">
              <a:buNone/>
            </a:pPr>
            <a:endParaRPr lang="en-US" sz="1000" dirty="0">
              <a:solidFill>
                <a:srgbClr val="FFFFFF"/>
              </a:solidFill>
            </a:endParaRPr>
          </a:p>
        </p:txBody>
      </p:sp>
    </p:spTree>
    <p:extLst>
      <p:ext uri="{BB962C8B-B14F-4D97-AF65-F5344CB8AC3E}">
        <p14:creationId xmlns:p14="http://schemas.microsoft.com/office/powerpoint/2010/main" xmlns="" val="23418918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C5E6CFF1-2F42-4E10-9A97-F116F46F53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nature&#10;&#10;Description generated with high confidence">
            <a:extLst>
              <a:ext uri="{FF2B5EF4-FFF2-40B4-BE49-F238E27FC236}">
                <a16:creationId xmlns:a16="http://schemas.microsoft.com/office/drawing/2014/main" xmlns="" id="{41F16D14-6C7A-4D90-A14A-13FCDFDEFBB6}"/>
              </a:ext>
            </a:extLst>
          </p:cNvPr>
          <p:cNvPicPr>
            <a:picLocks noChangeAspect="1"/>
          </p:cNvPicPr>
          <p:nvPr/>
        </p:nvPicPr>
        <p:blipFill rotWithShape="1">
          <a:blip r:embed="rId3" cstate="print">
            <a:alphaModFix amt="35000"/>
            <a:extLst>
              <a:ext uri="{28A0092B-C50C-407E-A947-70E740481C1C}">
                <a14:useLocalDpi xmlns:a14="http://schemas.microsoft.com/office/drawing/2010/main" xmlns="" val="0"/>
              </a:ext>
            </a:extLst>
          </a:blip>
          <a:srcRect/>
          <a:stretch/>
        </p:blipFill>
        <p:spPr>
          <a:xfrm>
            <a:off x="23" y="4"/>
            <a:ext cx="12191980" cy="6857999"/>
          </a:xfrm>
          <a:prstGeom prst="rect">
            <a:avLst/>
          </a:prstGeom>
        </p:spPr>
      </p:pic>
      <p:cxnSp>
        <p:nvCxnSpPr>
          <p:cNvPr id="13" name="Straight Connector 12">
            <a:extLst>
              <a:ext uri="{FF2B5EF4-FFF2-40B4-BE49-F238E27FC236}">
                <a16:creationId xmlns:a16="http://schemas.microsoft.com/office/drawing/2014/main" xmlns="" id="{67182200-4859-4C8D-BCBB-55B245C28BA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3" y="1065862"/>
            <a:ext cx="3313164" cy="4726276"/>
          </a:xfrm>
        </p:spPr>
        <p:txBody>
          <a:bodyPr>
            <a:normAutofit/>
          </a:bodyPr>
          <a:lstStyle/>
          <a:p>
            <a:pPr algn="r"/>
            <a:r>
              <a:rPr lang="en-US" sz="4000">
                <a:solidFill>
                  <a:srgbClr val="FFFFFF"/>
                </a:solidFill>
                <a:latin typeface="Rockwell Extra Bold" panose="02060903040505020403" pitchFamily="18" charset="0"/>
              </a:rPr>
              <a:t>Amazing Jesus</a:t>
            </a:r>
          </a:p>
        </p:txBody>
      </p:sp>
      <p:sp>
        <p:nvSpPr>
          <p:cNvPr id="3" name="Content Placeholder 2"/>
          <p:cNvSpPr>
            <a:spLocks noGrp="1"/>
          </p:cNvSpPr>
          <p:nvPr>
            <p:ph idx="1"/>
          </p:nvPr>
        </p:nvSpPr>
        <p:spPr>
          <a:xfrm>
            <a:off x="4876825" y="137160"/>
            <a:ext cx="7086577" cy="6492240"/>
          </a:xfrm>
        </p:spPr>
        <p:txBody>
          <a:bodyPr anchor="ctr">
            <a:noAutofit/>
          </a:bodyPr>
          <a:lstStyle/>
          <a:p>
            <a:pPr marL="457200" lvl="1" indent="0">
              <a:buNone/>
            </a:pPr>
            <a:endParaRPr lang="en-US" sz="1000" dirty="0">
              <a:solidFill>
                <a:srgbClr val="FFFFFF"/>
              </a:solidFill>
            </a:endParaRPr>
          </a:p>
          <a:p>
            <a:pPr marL="0" indent="0">
              <a:buNone/>
            </a:pPr>
            <a:r>
              <a:rPr lang="en-US" sz="3600" b="1" dirty="0">
                <a:solidFill>
                  <a:srgbClr val="FFFFFF"/>
                </a:solidFill>
              </a:rPr>
              <a:t>Mt. 9:33 </a:t>
            </a:r>
            <a:r>
              <a:rPr lang="en-US" sz="3600" i="1" dirty="0">
                <a:solidFill>
                  <a:srgbClr val="FFFFFF"/>
                </a:solidFill>
              </a:rPr>
              <a:t>“And when the demon was cast out, the mute spoke. And the multitudes marveled (</a:t>
            </a:r>
            <a:r>
              <a:rPr lang="en-US" sz="3600" i="1" dirty="0" err="1">
                <a:solidFill>
                  <a:srgbClr val="FFFFFF"/>
                </a:solidFill>
              </a:rPr>
              <a:t>thaumazo</a:t>
            </a:r>
            <a:r>
              <a:rPr lang="en-US" sz="3600" i="1" dirty="0">
                <a:solidFill>
                  <a:srgbClr val="FFFFFF"/>
                </a:solidFill>
              </a:rPr>
              <a:t>), saying, “It was never seen like this in Israel!”</a:t>
            </a:r>
          </a:p>
          <a:p>
            <a:pPr marL="0" indent="0">
              <a:buNone/>
            </a:pPr>
            <a:endParaRPr lang="en-US" sz="3600" b="1" i="1" dirty="0">
              <a:solidFill>
                <a:srgbClr val="FFFFFF"/>
              </a:solidFill>
            </a:endParaRPr>
          </a:p>
          <a:p>
            <a:pPr marL="0" indent="0">
              <a:buNone/>
            </a:pPr>
            <a:r>
              <a:rPr lang="en-US" sz="3600" b="1" dirty="0">
                <a:solidFill>
                  <a:srgbClr val="FFFFFF"/>
                </a:solidFill>
              </a:rPr>
              <a:t>Mt. 15:31 </a:t>
            </a:r>
            <a:r>
              <a:rPr lang="en-US" sz="3600" b="1" i="1" dirty="0">
                <a:solidFill>
                  <a:srgbClr val="FFFFFF"/>
                </a:solidFill>
              </a:rPr>
              <a:t>“</a:t>
            </a:r>
            <a:r>
              <a:rPr lang="en-US" sz="3600" i="1" dirty="0">
                <a:solidFill>
                  <a:srgbClr val="FFFFFF"/>
                </a:solidFill>
              </a:rPr>
              <a:t>So the multitude marveled (</a:t>
            </a:r>
            <a:r>
              <a:rPr lang="en-US" sz="3600" i="1" dirty="0" err="1">
                <a:solidFill>
                  <a:srgbClr val="FFFFFF"/>
                </a:solidFill>
              </a:rPr>
              <a:t>thaumazo</a:t>
            </a:r>
            <a:r>
              <a:rPr lang="en-US" sz="3600" i="1" dirty="0">
                <a:solidFill>
                  <a:srgbClr val="FFFFFF"/>
                </a:solidFill>
              </a:rPr>
              <a:t>) when they saw the mute speaking, the maimed made whole, the lame walking, and the blind seeing; and they glorified the God of Israel.”</a:t>
            </a:r>
          </a:p>
        </p:txBody>
      </p:sp>
    </p:spTree>
    <p:extLst>
      <p:ext uri="{BB962C8B-B14F-4D97-AF65-F5344CB8AC3E}">
        <p14:creationId xmlns:p14="http://schemas.microsoft.com/office/powerpoint/2010/main" xmlns="" val="21911571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5E6CFF1-2F42-4E10-9A97-F116F46F53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67182200-4859-4C8D-BCBB-55B245C28BA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71523" y="2362200"/>
            <a:ext cx="3313164" cy="2363138"/>
          </a:xfrm>
        </p:spPr>
        <p:txBody>
          <a:bodyPr>
            <a:normAutofit/>
          </a:bodyPr>
          <a:lstStyle/>
          <a:p>
            <a:pPr algn="ctr"/>
            <a:r>
              <a:rPr lang="en-US" sz="4000" dirty="0">
                <a:solidFill>
                  <a:srgbClr val="FFFFFF"/>
                </a:solidFill>
                <a:latin typeface="Rockwell Extra Bold" panose="02060903040505020403" pitchFamily="18" charset="0"/>
              </a:rPr>
              <a:t>Amazing Jesus</a:t>
            </a:r>
          </a:p>
        </p:txBody>
      </p:sp>
      <p:sp>
        <p:nvSpPr>
          <p:cNvPr id="3" name="Content Placeholder 2"/>
          <p:cNvSpPr>
            <a:spLocks noGrp="1"/>
          </p:cNvSpPr>
          <p:nvPr>
            <p:ph idx="1"/>
          </p:nvPr>
        </p:nvSpPr>
        <p:spPr>
          <a:xfrm>
            <a:off x="4798300" y="1707349"/>
            <a:ext cx="7117069" cy="3672840"/>
          </a:xfrm>
        </p:spPr>
        <p:txBody>
          <a:bodyPr anchor="ctr">
            <a:normAutofit/>
          </a:bodyPr>
          <a:lstStyle/>
          <a:p>
            <a:pPr marL="0" indent="0">
              <a:buNone/>
            </a:pPr>
            <a:r>
              <a:rPr lang="en-US" sz="3600" b="1" dirty="0">
                <a:solidFill>
                  <a:srgbClr val="FFFFFF"/>
                </a:solidFill>
              </a:rPr>
              <a:t>Luke 7:9 </a:t>
            </a:r>
            <a:r>
              <a:rPr lang="en-US" sz="3600" i="1" dirty="0">
                <a:solidFill>
                  <a:srgbClr val="FFFFFF"/>
                </a:solidFill>
              </a:rPr>
              <a:t>“</a:t>
            </a:r>
            <a:r>
              <a:rPr lang="en-US" sz="3600" i="1" dirty="0"/>
              <a:t>When Jesus heard these things, He marveled (</a:t>
            </a:r>
            <a:r>
              <a:rPr lang="en-US" sz="3600" i="1" dirty="0" err="1"/>
              <a:t>thaumazo</a:t>
            </a:r>
            <a:r>
              <a:rPr lang="en-US" sz="3600" i="1" dirty="0"/>
              <a:t>) at him, and turned around and said to the crowd that followed Him, “I say to you, I have not found such great faith, not even in Israel!”</a:t>
            </a:r>
            <a:endParaRPr lang="en-US" sz="3600" i="1" dirty="0">
              <a:solidFill>
                <a:srgbClr val="FFFFFF"/>
              </a:solidFill>
            </a:endParaRPr>
          </a:p>
        </p:txBody>
      </p:sp>
    </p:spTree>
    <p:extLst>
      <p:ext uri="{BB962C8B-B14F-4D97-AF65-F5344CB8AC3E}">
        <p14:creationId xmlns:p14="http://schemas.microsoft.com/office/powerpoint/2010/main" xmlns="" val="17660137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5E6CFF1-2F42-4E10-9A97-F116F46F53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67182200-4859-4C8D-BCBB-55B245C28BA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56623" y="2286000"/>
            <a:ext cx="3313164" cy="1313454"/>
          </a:xfrm>
        </p:spPr>
        <p:txBody>
          <a:bodyPr>
            <a:normAutofit/>
          </a:bodyPr>
          <a:lstStyle/>
          <a:p>
            <a:pPr algn="ctr"/>
            <a:r>
              <a:rPr lang="en-US" sz="4000" dirty="0">
                <a:solidFill>
                  <a:srgbClr val="FFFFFF"/>
                </a:solidFill>
                <a:latin typeface="Rockwell Extra Bold" panose="02060903040505020403" pitchFamily="18" charset="0"/>
              </a:rPr>
              <a:t>Why so amazing?</a:t>
            </a:r>
          </a:p>
        </p:txBody>
      </p:sp>
      <p:sp>
        <p:nvSpPr>
          <p:cNvPr id="3" name="Content Placeholder 2"/>
          <p:cNvSpPr>
            <a:spLocks noGrp="1"/>
          </p:cNvSpPr>
          <p:nvPr>
            <p:ph idx="1"/>
          </p:nvPr>
        </p:nvSpPr>
        <p:spPr>
          <a:xfrm>
            <a:off x="4876804" y="198120"/>
            <a:ext cx="7117069" cy="6416040"/>
          </a:xfrm>
        </p:spPr>
        <p:txBody>
          <a:bodyPr anchor="ctr">
            <a:normAutofit/>
          </a:bodyPr>
          <a:lstStyle/>
          <a:p>
            <a:pPr>
              <a:buFont typeface="Wingdings" panose="05000000000000000000" pitchFamily="2" charset="2"/>
              <a:buChar char="ü"/>
            </a:pPr>
            <a:r>
              <a:rPr lang="en-US" sz="3600" dirty="0">
                <a:solidFill>
                  <a:srgbClr val="FFFFFF"/>
                </a:solidFill>
              </a:rPr>
              <a:t>  His understanding of other  	people’s worth</a:t>
            </a:r>
          </a:p>
          <a:p>
            <a:pPr>
              <a:buFont typeface="Wingdings" panose="05000000000000000000" pitchFamily="2" charset="2"/>
              <a:buChar char="ü"/>
            </a:pPr>
            <a:r>
              <a:rPr lang="en-US" sz="3600" dirty="0">
                <a:solidFill>
                  <a:srgbClr val="FFFFFF"/>
                </a:solidFill>
              </a:rPr>
              <a:t>  His understanding of his own 	worth</a:t>
            </a:r>
          </a:p>
          <a:p>
            <a:pPr>
              <a:buFont typeface="Wingdings" panose="05000000000000000000" pitchFamily="2" charset="2"/>
              <a:buChar char="ü"/>
            </a:pPr>
            <a:r>
              <a:rPr lang="en-US" sz="3600" dirty="0">
                <a:solidFill>
                  <a:srgbClr val="FFFFFF"/>
                </a:solidFill>
              </a:rPr>
              <a:t>  His understanding of Jesus’ worth</a:t>
            </a:r>
          </a:p>
        </p:txBody>
      </p:sp>
      <p:pic>
        <p:nvPicPr>
          <p:cNvPr id="8" name="Picture 7" descr="A statue of a person&#10;&#10;Description generated with high confidence">
            <a:extLst>
              <a:ext uri="{FF2B5EF4-FFF2-40B4-BE49-F238E27FC236}">
                <a16:creationId xmlns:a16="http://schemas.microsoft.com/office/drawing/2014/main" xmlns="" id="{E1F0CCCD-A545-4B15-B869-7A5D7084D5B2}"/>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t="5261" b="13071"/>
          <a:stretch/>
        </p:blipFill>
        <p:spPr>
          <a:xfrm>
            <a:off x="1617931" y="4145989"/>
            <a:ext cx="1990548" cy="2165476"/>
          </a:xfrm>
          <a:prstGeom prst="rect">
            <a:avLst/>
          </a:prstGeom>
        </p:spPr>
      </p:pic>
    </p:spTree>
    <p:extLst>
      <p:ext uri="{BB962C8B-B14F-4D97-AF65-F5344CB8AC3E}">
        <p14:creationId xmlns:p14="http://schemas.microsoft.com/office/powerpoint/2010/main" xmlns="" val="176370799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5E6CFF1-2F42-4E10-9A97-F116F46F53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67182200-4859-4C8D-BCBB-55B245C28BA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71523" y="2362200"/>
            <a:ext cx="3313164" cy="2363138"/>
          </a:xfrm>
        </p:spPr>
        <p:txBody>
          <a:bodyPr>
            <a:normAutofit/>
          </a:bodyPr>
          <a:lstStyle/>
          <a:p>
            <a:pPr algn="ctr"/>
            <a:r>
              <a:rPr lang="en-US" sz="4000" dirty="0">
                <a:solidFill>
                  <a:srgbClr val="FFFFFF"/>
                </a:solidFill>
                <a:latin typeface="Rockwell Extra Bold" panose="02060903040505020403" pitchFamily="18" charset="0"/>
              </a:rPr>
              <a:t>Amazing Jesus</a:t>
            </a:r>
          </a:p>
        </p:txBody>
      </p:sp>
      <p:sp>
        <p:nvSpPr>
          <p:cNvPr id="3" name="Content Placeholder 2"/>
          <p:cNvSpPr>
            <a:spLocks noGrp="1"/>
          </p:cNvSpPr>
          <p:nvPr>
            <p:ph idx="1"/>
          </p:nvPr>
        </p:nvSpPr>
        <p:spPr>
          <a:xfrm>
            <a:off x="4798301" y="1707349"/>
            <a:ext cx="7271777" cy="3672840"/>
          </a:xfrm>
        </p:spPr>
        <p:txBody>
          <a:bodyPr anchor="ctr">
            <a:normAutofit/>
          </a:bodyPr>
          <a:lstStyle/>
          <a:p>
            <a:pPr marL="0" indent="0">
              <a:buNone/>
            </a:pPr>
            <a:r>
              <a:rPr lang="en-US" sz="3600" b="1" dirty="0">
                <a:solidFill>
                  <a:srgbClr val="FFFFFF"/>
                </a:solidFill>
              </a:rPr>
              <a:t>Mark 6:6 </a:t>
            </a:r>
            <a:r>
              <a:rPr lang="en-US" sz="3600" i="1" dirty="0">
                <a:solidFill>
                  <a:srgbClr val="FFFFFF"/>
                </a:solidFill>
              </a:rPr>
              <a:t>“And He marveled (</a:t>
            </a:r>
            <a:r>
              <a:rPr lang="en-US" sz="3600" i="1" dirty="0" err="1">
                <a:solidFill>
                  <a:srgbClr val="FFFFFF"/>
                </a:solidFill>
              </a:rPr>
              <a:t>thaumazo</a:t>
            </a:r>
            <a:r>
              <a:rPr lang="en-US" sz="3600" i="1" dirty="0">
                <a:solidFill>
                  <a:srgbClr val="FFFFFF"/>
                </a:solidFill>
              </a:rPr>
              <a:t>) because of their unbelief”</a:t>
            </a:r>
          </a:p>
        </p:txBody>
      </p:sp>
    </p:spTree>
    <p:extLst>
      <p:ext uri="{BB962C8B-B14F-4D97-AF65-F5344CB8AC3E}">
        <p14:creationId xmlns:p14="http://schemas.microsoft.com/office/powerpoint/2010/main" xmlns="" val="7394203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2573</Words>
  <Application>Microsoft Office PowerPoint</Application>
  <PresentationFormat>Custom</PresentationFormat>
  <Paragraphs>84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Amazing Jesus</vt:lpstr>
      <vt:lpstr>Amazing Jesus</vt:lpstr>
      <vt:lpstr>Amazing Jesus</vt:lpstr>
      <vt:lpstr>Why so amazing?</vt:lpstr>
      <vt:lpstr>Amazing Jesus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Jeb Reaves</dc:creator>
  <cp:lastModifiedBy>SHCOC</cp:lastModifiedBy>
  <cp:revision>47</cp:revision>
  <dcterms:created xsi:type="dcterms:W3CDTF">2014-05-04T00:45:41Z</dcterms:created>
  <dcterms:modified xsi:type="dcterms:W3CDTF">2018-03-04T17:21:00Z</dcterms:modified>
</cp:coreProperties>
</file>