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2" r:id="rId2"/>
    <p:sldId id="260" r:id="rId3"/>
    <p:sldId id="273" r:id="rId4"/>
    <p:sldId id="274" r:id="rId5"/>
    <p:sldId id="275" r:id="rId6"/>
    <p:sldId id="277" r:id="rId7"/>
    <p:sldId id="276" r:id="rId8"/>
    <p:sldId id="269" r:id="rId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74" y="-96"/>
      </p:cViewPr>
      <p:guideLst>
        <p:guide orient="horz" pos="2160"/>
        <p:guide pos="3840"/>
      </p:guideLst>
    </p:cSldViewPr>
  </p:slideViewPr>
  <p:notesTextViewPr>
    <p:cViewPr>
      <p:scale>
        <a:sx n="1" d="1"/>
        <a:sy n="1" d="1"/>
      </p:scale>
      <p:origin x="0" y="0"/>
    </p:cViewPr>
  </p:notesTextViewPr>
  <p:notesViewPr>
    <p:cSldViewPr snapToGrid="0">
      <p:cViewPr varScale="1">
        <p:scale>
          <a:sx n="48" d="100"/>
          <a:sy n="48" d="100"/>
        </p:scale>
        <p:origin x="2916" y="3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075" cy="467265"/>
          </a:xfrm>
          <a:prstGeom prst="rect">
            <a:avLst/>
          </a:prstGeom>
        </p:spPr>
        <p:txBody>
          <a:bodyPr vert="horz" lIns="90288" tIns="45144" rIns="90288" bIns="45144" rtlCol="0"/>
          <a:lstStyle>
            <a:lvl1pPr algn="l">
              <a:defRPr sz="1200"/>
            </a:lvl1pPr>
          </a:lstStyle>
          <a:p>
            <a:endParaRPr lang="en-US"/>
          </a:p>
        </p:txBody>
      </p:sp>
      <p:sp>
        <p:nvSpPr>
          <p:cNvPr id="3" name="Date Placeholder 2"/>
          <p:cNvSpPr>
            <a:spLocks noGrp="1"/>
          </p:cNvSpPr>
          <p:nvPr>
            <p:ph type="dt" sz="quarter" idx="1"/>
          </p:nvPr>
        </p:nvSpPr>
        <p:spPr>
          <a:xfrm>
            <a:off x="3939203" y="0"/>
            <a:ext cx="3014075" cy="467265"/>
          </a:xfrm>
          <a:prstGeom prst="rect">
            <a:avLst/>
          </a:prstGeom>
        </p:spPr>
        <p:txBody>
          <a:bodyPr vert="horz" lIns="90288" tIns="45144" rIns="90288" bIns="45144" rtlCol="0"/>
          <a:lstStyle>
            <a:lvl1pPr algn="r">
              <a:defRPr sz="1200"/>
            </a:lvl1pPr>
          </a:lstStyle>
          <a:p>
            <a:fld id="{374FC46B-8E8C-436E-A166-0805629CF3F3}" type="datetimeFigureOut">
              <a:rPr lang="en-US" smtClean="0"/>
              <a:pPr/>
              <a:t>12/3/2017</a:t>
            </a:fld>
            <a:endParaRPr lang="en-US"/>
          </a:p>
        </p:txBody>
      </p:sp>
      <p:sp>
        <p:nvSpPr>
          <p:cNvPr id="4" name="Footer Placeholder 3"/>
          <p:cNvSpPr>
            <a:spLocks noGrp="1"/>
          </p:cNvSpPr>
          <p:nvPr>
            <p:ph type="ftr" sz="quarter" idx="2"/>
          </p:nvPr>
        </p:nvSpPr>
        <p:spPr>
          <a:xfrm>
            <a:off x="0" y="8841835"/>
            <a:ext cx="3014075" cy="467265"/>
          </a:xfrm>
          <a:prstGeom prst="rect">
            <a:avLst/>
          </a:prstGeom>
        </p:spPr>
        <p:txBody>
          <a:bodyPr vert="horz" lIns="90288" tIns="45144" rIns="90288" bIns="45144" rtlCol="0" anchor="b"/>
          <a:lstStyle>
            <a:lvl1pPr algn="l">
              <a:defRPr sz="1200"/>
            </a:lvl1pPr>
          </a:lstStyle>
          <a:p>
            <a:endParaRPr lang="en-US"/>
          </a:p>
        </p:txBody>
      </p:sp>
      <p:sp>
        <p:nvSpPr>
          <p:cNvPr id="5" name="Slide Number Placeholder 4"/>
          <p:cNvSpPr>
            <a:spLocks noGrp="1"/>
          </p:cNvSpPr>
          <p:nvPr>
            <p:ph type="sldNum" sz="quarter" idx="3"/>
          </p:nvPr>
        </p:nvSpPr>
        <p:spPr>
          <a:xfrm>
            <a:off x="3939203" y="8841835"/>
            <a:ext cx="3014075" cy="467265"/>
          </a:xfrm>
          <a:prstGeom prst="rect">
            <a:avLst/>
          </a:prstGeom>
        </p:spPr>
        <p:txBody>
          <a:bodyPr vert="horz" lIns="90288" tIns="45144" rIns="90288" bIns="45144" rtlCol="0" anchor="b"/>
          <a:lstStyle>
            <a:lvl1pPr algn="r">
              <a:defRPr sz="1200"/>
            </a:lvl1pPr>
          </a:lstStyle>
          <a:p>
            <a:fld id="{FBD317AC-689A-4685-8E30-43F2E93252ED}" type="slidenum">
              <a:rPr lang="en-US" smtClean="0"/>
              <a:pPr/>
              <a:t>‹#›</a:t>
            </a:fld>
            <a:endParaRPr lang="en-US"/>
          </a:p>
        </p:txBody>
      </p:sp>
    </p:spTree>
    <p:extLst>
      <p:ext uri="{BB962C8B-B14F-4D97-AF65-F5344CB8AC3E}">
        <p14:creationId xmlns:p14="http://schemas.microsoft.com/office/powerpoint/2010/main" xmlns="" val="2827647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4" cy="467071"/>
          </a:xfrm>
          <a:prstGeom prst="rect">
            <a:avLst/>
          </a:prstGeom>
        </p:spPr>
        <p:txBody>
          <a:bodyPr vert="horz" lIns="92924" tIns="46462" rIns="92924" bIns="46462" rtlCol="0"/>
          <a:lstStyle>
            <a:lvl1pPr algn="l">
              <a:defRPr sz="1200"/>
            </a:lvl1pPr>
          </a:lstStyle>
          <a:p>
            <a:endParaRPr lang="en-US"/>
          </a:p>
        </p:txBody>
      </p:sp>
      <p:sp>
        <p:nvSpPr>
          <p:cNvPr id="3" name="Date Placeholder 2"/>
          <p:cNvSpPr>
            <a:spLocks noGrp="1"/>
          </p:cNvSpPr>
          <p:nvPr>
            <p:ph type="dt" idx="1"/>
          </p:nvPr>
        </p:nvSpPr>
        <p:spPr>
          <a:xfrm>
            <a:off x="3939466" y="1"/>
            <a:ext cx="3013764" cy="467071"/>
          </a:xfrm>
          <a:prstGeom prst="rect">
            <a:avLst/>
          </a:prstGeom>
        </p:spPr>
        <p:txBody>
          <a:bodyPr vert="horz" lIns="92924" tIns="46462" rIns="92924" bIns="46462" rtlCol="0"/>
          <a:lstStyle>
            <a:lvl1pPr algn="r">
              <a:defRPr sz="1200"/>
            </a:lvl1pPr>
          </a:lstStyle>
          <a:p>
            <a:fld id="{659BC741-3F02-47DB-ABFB-31C21EF62909}" type="datetimeFigureOut">
              <a:rPr lang="en-US" smtClean="0"/>
              <a:pPr/>
              <a:t>12/3/2017</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24" tIns="46462" rIns="92924" bIns="46462" rtlCol="0" anchor="ctr"/>
          <a:lstStyle/>
          <a:p>
            <a:endParaRPr lang="en-US"/>
          </a:p>
        </p:txBody>
      </p:sp>
      <p:sp>
        <p:nvSpPr>
          <p:cNvPr id="5" name="Notes Placeholder 4"/>
          <p:cNvSpPr>
            <a:spLocks noGrp="1"/>
          </p:cNvSpPr>
          <p:nvPr>
            <p:ph type="body" sz="quarter" idx="3"/>
          </p:nvPr>
        </p:nvSpPr>
        <p:spPr>
          <a:xfrm>
            <a:off x="695484" y="4480005"/>
            <a:ext cx="5563870" cy="3665458"/>
          </a:xfrm>
          <a:prstGeom prst="rect">
            <a:avLst/>
          </a:prstGeom>
        </p:spPr>
        <p:txBody>
          <a:bodyPr vert="horz" lIns="92924" tIns="46462" rIns="92924" bIns="464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4" cy="467070"/>
          </a:xfrm>
          <a:prstGeom prst="rect">
            <a:avLst/>
          </a:prstGeom>
        </p:spPr>
        <p:txBody>
          <a:bodyPr vert="horz" lIns="92924" tIns="46462" rIns="92924" bIns="46462"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4" cy="467070"/>
          </a:xfrm>
          <a:prstGeom prst="rect">
            <a:avLst/>
          </a:prstGeom>
        </p:spPr>
        <p:txBody>
          <a:bodyPr vert="horz" lIns="92924" tIns="46462" rIns="92924" bIns="46462" rtlCol="0" anchor="b"/>
          <a:lstStyle>
            <a:lvl1pPr algn="r">
              <a:defRPr sz="1200"/>
            </a:lvl1pPr>
          </a:lstStyle>
          <a:p>
            <a:fld id="{DA1CBB8C-27DB-4CD8-A168-EE97092444D9}" type="slidenum">
              <a:rPr lang="en-US" smtClean="0"/>
              <a:pPr/>
              <a:t>‹#›</a:t>
            </a:fld>
            <a:endParaRPr lang="en-US"/>
          </a:p>
        </p:txBody>
      </p:sp>
    </p:spTree>
    <p:extLst>
      <p:ext uri="{BB962C8B-B14F-4D97-AF65-F5344CB8AC3E}">
        <p14:creationId xmlns:p14="http://schemas.microsoft.com/office/powerpoint/2010/main" xmlns="" val="387475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2738" y="835025"/>
            <a:ext cx="1633537" cy="919163"/>
          </a:xfrm>
        </p:spPr>
      </p:sp>
      <p:sp>
        <p:nvSpPr>
          <p:cNvPr id="3" name="Notes Placeholder 2"/>
          <p:cNvSpPr>
            <a:spLocks noGrp="1"/>
          </p:cNvSpPr>
          <p:nvPr>
            <p:ph type="body" idx="1"/>
          </p:nvPr>
        </p:nvSpPr>
        <p:spPr>
          <a:xfrm>
            <a:off x="149768" y="1867341"/>
            <a:ext cx="6576163" cy="7304597"/>
          </a:xfrm>
        </p:spPr>
        <p:txBody>
          <a:bodyPr/>
          <a:lstStyle/>
          <a:p>
            <a:endParaRPr lang="en-US" dirty="0"/>
          </a:p>
          <a:p>
            <a:endParaRPr lang="en-US" dirty="0"/>
          </a:p>
          <a:p>
            <a:endParaRPr lang="en-US" dirty="0"/>
          </a:p>
          <a:p>
            <a:endParaRPr lang="en-US" dirty="0"/>
          </a:p>
          <a:p>
            <a:r>
              <a:rPr lang="en-US" dirty="0"/>
              <a:t>One of the great things to see in Washington DC in one of the many museums there are some of the old flags.  #1 has to be the Star Spangled Banner-flown in Baltimore at Fort McHenry and probably #2 a flag that was flown for a time in Nashville.</a:t>
            </a:r>
            <a:br>
              <a:rPr lang="en-US" dirty="0"/>
            </a:br>
            <a:r>
              <a:rPr lang="en-US" dirty="0"/>
              <a:t/>
            </a:r>
            <a:br>
              <a:rPr lang="en-US" dirty="0"/>
            </a:br>
            <a:r>
              <a:rPr lang="en-US" dirty="0"/>
              <a:t>William Driver was a ship captain who made money in trading during the 1830s.  His travels carried him to sometimes uncharted territory and wherever he went he carried with him his national pride and free spirit and a large American flag.  He proudly displayed the symbol which he flew under, and over time it affectionately became known to him as “old Glory”.  He said about it: It has ever been my staunch companion and protection,” he wrote. “Savages and heathens, lowly and oppressed, hailed and welcomed it at the far end of the wide world. Then, why should it not be called Old Glory?”</a:t>
            </a:r>
          </a:p>
          <a:p>
            <a:endParaRPr lang="en-US" dirty="0"/>
          </a:p>
          <a:p>
            <a:r>
              <a:rPr lang="en-US" dirty="0"/>
              <a:t>After his wife died in 1837 he moved to Nashville where he flew that flag-It was so large 17x10 that he attached a rope from his window and stretched it on a pulley across the street.  As the civil war waged it became a source of contention, so to prevent it being stolen he had it sewed into his </a:t>
            </a:r>
            <a:r>
              <a:rPr lang="en-US" dirty="0" err="1"/>
              <a:t>bedquilt</a:t>
            </a:r>
            <a:r>
              <a:rPr lang="en-US" dirty="0"/>
              <a:t> where it remained until Union general Wm. Nelson came to Nashville and was presented “Old Glory” by Driver.  He flew it from the statehouse flagpole and “old Glory” became a motto for the Union troops as they fought for the cause.</a:t>
            </a:r>
          </a:p>
          <a:p>
            <a:endParaRPr lang="en-US" dirty="0"/>
          </a:p>
          <a:p>
            <a:r>
              <a:rPr lang="en-US" dirty="0"/>
              <a:t>Lots of flags this weekend, time for national pride, to rejoice in being a citizen of this great country, and in a sense to glory in that.  We are blessed.</a:t>
            </a:r>
          </a:p>
          <a:p>
            <a:endParaRPr lang="en-US" dirty="0"/>
          </a:p>
          <a:p>
            <a:r>
              <a:rPr lang="en-US" dirty="0"/>
              <a:t>That being said patriotism exists all over the world-I would speculate that nowhere are there such statements of nationalistic pride as in Turkey where flags are everywhere and no doubt they have their own “old Glory” in a museum somewhere.  That nationalistic pride has it’s place in the life of human beings.  I think Paul would have been a proud waver of </a:t>
            </a:r>
            <a:r>
              <a:rPr lang="en-US" dirty="0" err="1"/>
              <a:t>Israels</a:t>
            </a:r>
            <a:r>
              <a:rPr lang="en-US" dirty="0"/>
              <a:t> flag.  That was a heritage that meant a lot to him-but nothing close to something else in his life.</a:t>
            </a:r>
          </a:p>
          <a:p>
            <a:endParaRPr lang="en-US" dirty="0"/>
          </a:p>
          <a:p>
            <a:r>
              <a:rPr lang="en-US" dirty="0"/>
              <a:t>  </a:t>
            </a:r>
            <a:br>
              <a:rPr lang="en-US" dirty="0"/>
            </a:br>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1</a:t>
            </a:fld>
            <a:endParaRPr lang="en-US"/>
          </a:p>
        </p:txBody>
      </p:sp>
    </p:spTree>
    <p:extLst>
      <p:ext uri="{BB962C8B-B14F-4D97-AF65-F5344CB8AC3E}">
        <p14:creationId xmlns:p14="http://schemas.microsoft.com/office/powerpoint/2010/main" xmlns="" val="3350471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2</a:t>
            </a:fld>
            <a:endParaRPr lang="en-US"/>
          </a:p>
        </p:txBody>
      </p:sp>
    </p:spTree>
    <p:extLst>
      <p:ext uri="{BB962C8B-B14F-4D97-AF65-F5344CB8AC3E}">
        <p14:creationId xmlns:p14="http://schemas.microsoft.com/office/powerpoint/2010/main" xmlns="" val="4171688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3</a:t>
            </a:fld>
            <a:endParaRPr lang="en-US"/>
          </a:p>
        </p:txBody>
      </p:sp>
    </p:spTree>
    <p:extLst>
      <p:ext uri="{BB962C8B-B14F-4D97-AF65-F5344CB8AC3E}">
        <p14:creationId xmlns:p14="http://schemas.microsoft.com/office/powerpoint/2010/main" xmlns="" val="3962667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4</a:t>
            </a:fld>
            <a:endParaRPr lang="en-US"/>
          </a:p>
        </p:txBody>
      </p:sp>
    </p:spTree>
    <p:extLst>
      <p:ext uri="{BB962C8B-B14F-4D97-AF65-F5344CB8AC3E}">
        <p14:creationId xmlns:p14="http://schemas.microsoft.com/office/powerpoint/2010/main" xmlns="" val="237680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5</a:t>
            </a:fld>
            <a:endParaRPr lang="en-US"/>
          </a:p>
        </p:txBody>
      </p:sp>
    </p:spTree>
    <p:extLst>
      <p:ext uri="{BB962C8B-B14F-4D97-AF65-F5344CB8AC3E}">
        <p14:creationId xmlns:p14="http://schemas.microsoft.com/office/powerpoint/2010/main" xmlns="" val="3142735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6</a:t>
            </a:fld>
            <a:endParaRPr lang="en-US"/>
          </a:p>
        </p:txBody>
      </p:sp>
    </p:spTree>
    <p:extLst>
      <p:ext uri="{BB962C8B-B14F-4D97-AF65-F5344CB8AC3E}">
        <p14:creationId xmlns:p14="http://schemas.microsoft.com/office/powerpoint/2010/main" xmlns="" val="2808139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7850" y="136525"/>
            <a:ext cx="3259138" cy="1833563"/>
          </a:xfrm>
        </p:spPr>
      </p:sp>
      <p:sp>
        <p:nvSpPr>
          <p:cNvPr id="3" name="Notes Placeholder 2"/>
          <p:cNvSpPr>
            <a:spLocks noGrp="1"/>
          </p:cNvSpPr>
          <p:nvPr>
            <p:ph type="body" idx="1"/>
          </p:nvPr>
        </p:nvSpPr>
        <p:spPr>
          <a:xfrm>
            <a:off x="136153" y="2114489"/>
            <a:ext cx="6685085" cy="7016258"/>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7</a:t>
            </a:fld>
            <a:endParaRPr lang="en-US"/>
          </a:p>
        </p:txBody>
      </p:sp>
    </p:spTree>
    <p:extLst>
      <p:ext uri="{BB962C8B-B14F-4D97-AF65-F5344CB8AC3E}">
        <p14:creationId xmlns:p14="http://schemas.microsoft.com/office/powerpoint/2010/main" xmlns="" val="1672046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9088" y="106363"/>
            <a:ext cx="1346200" cy="757237"/>
          </a:xfrm>
        </p:spPr>
      </p:sp>
      <p:sp>
        <p:nvSpPr>
          <p:cNvPr id="3" name="Notes Placeholder 2"/>
          <p:cNvSpPr>
            <a:spLocks noGrp="1"/>
          </p:cNvSpPr>
          <p:nvPr>
            <p:ph type="body" idx="1"/>
          </p:nvPr>
        </p:nvSpPr>
        <p:spPr>
          <a:xfrm>
            <a:off x="149768" y="1043513"/>
            <a:ext cx="6630625" cy="7386981"/>
          </a:xfrm>
        </p:spPr>
        <p:txBody>
          <a:bodyPr/>
          <a:lstStyle/>
          <a:p>
            <a:endParaRPr lang="en-US" dirty="0"/>
          </a:p>
        </p:txBody>
      </p:sp>
      <p:sp>
        <p:nvSpPr>
          <p:cNvPr id="4" name="Slide Number Placeholder 3"/>
          <p:cNvSpPr>
            <a:spLocks noGrp="1"/>
          </p:cNvSpPr>
          <p:nvPr>
            <p:ph type="sldNum" sz="quarter" idx="10"/>
          </p:nvPr>
        </p:nvSpPr>
        <p:spPr/>
        <p:txBody>
          <a:bodyPr/>
          <a:lstStyle/>
          <a:p>
            <a:fld id="{DA1CBB8C-27DB-4CD8-A168-EE97092444D9}" type="slidenum">
              <a:rPr lang="en-US" smtClean="0"/>
              <a:pPr/>
              <a:t>8</a:t>
            </a:fld>
            <a:endParaRPr lang="en-US"/>
          </a:p>
        </p:txBody>
      </p:sp>
    </p:spTree>
    <p:extLst>
      <p:ext uri="{BB962C8B-B14F-4D97-AF65-F5344CB8AC3E}">
        <p14:creationId xmlns:p14="http://schemas.microsoft.com/office/powerpoint/2010/main" xmlns="" val="418941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110824-CE41-491C-B786-A7D1068A2AF5}"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186315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10824-CE41-491C-B786-A7D1068A2AF5}"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373167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10824-CE41-491C-B786-A7D1068A2AF5}"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406985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110824-CE41-491C-B786-A7D1068A2AF5}"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330087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7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9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110824-CE41-491C-B786-A7D1068A2AF5}"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289478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110824-CE41-491C-B786-A7D1068A2AF5}"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320298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110824-CE41-491C-B786-A7D1068A2AF5}"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232351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10824-CE41-491C-B786-A7D1068A2AF5}"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20165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10824-CE41-491C-B786-A7D1068A2AF5}"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174722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6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110824-CE41-491C-B786-A7D1068A2AF5}"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356044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6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110824-CE41-491C-B786-A7D1068A2AF5}"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119998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8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10824-CE41-491C-B786-A7D1068A2AF5}" type="datetimeFigureOut">
              <a:rPr lang="en-US" smtClean="0"/>
              <a:pPr/>
              <a:t>12/3/2017</a:t>
            </a:fld>
            <a:endParaRPr lang="en-US"/>
          </a:p>
        </p:txBody>
      </p:sp>
      <p:sp>
        <p:nvSpPr>
          <p:cNvPr id="5" name="Footer Placeholder 4"/>
          <p:cNvSpPr>
            <a:spLocks noGrp="1"/>
          </p:cNvSpPr>
          <p:nvPr>
            <p:ph type="ftr" sz="quarter" idx="3"/>
          </p:nvPr>
        </p:nvSpPr>
        <p:spPr>
          <a:xfrm>
            <a:off x="4038600" y="635638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8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3AE14-020E-4EBA-86B7-2147AB76988B}" type="slidenum">
              <a:rPr lang="en-US" smtClean="0"/>
              <a:pPr/>
              <a:t>‹#›</a:t>
            </a:fld>
            <a:endParaRPr lang="en-US"/>
          </a:p>
        </p:txBody>
      </p:sp>
    </p:spTree>
    <p:extLst>
      <p:ext uri="{BB962C8B-B14F-4D97-AF65-F5344CB8AC3E}">
        <p14:creationId xmlns:p14="http://schemas.microsoft.com/office/powerpoint/2010/main" xmlns="" val="2261669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800985"/>
            <a:ext cx="10515600" cy="4351338"/>
          </a:xfrm>
        </p:spPr>
        <p:txBody>
          <a:bodyPr>
            <a:normAutofit/>
          </a:bodyPr>
          <a:lstStyle/>
          <a:p>
            <a:pPr marL="0" indent="0" algn="ctr">
              <a:buNone/>
            </a:pPr>
            <a:r>
              <a:rPr lang="en-US" sz="6000" b="1" dirty="0">
                <a:solidFill>
                  <a:srgbClr val="FFFF00"/>
                </a:solidFill>
                <a:latin typeface="Narkisim" panose="020E0502050101010101" pitchFamily="34" charset="-79"/>
                <a:cs typeface="Narkisim" panose="020E0502050101010101" pitchFamily="34" charset="-79"/>
              </a:rPr>
              <a:t>“In Remembrance of Me”</a:t>
            </a:r>
            <a:endParaRPr lang="en-US" sz="6000" dirty="0"/>
          </a:p>
        </p:txBody>
      </p:sp>
    </p:spTree>
    <p:extLst>
      <p:ext uri="{BB962C8B-B14F-4D97-AF65-F5344CB8AC3E}">
        <p14:creationId xmlns:p14="http://schemas.microsoft.com/office/powerpoint/2010/main" xmlns="" val="521067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33" y="43262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12913" y="2560355"/>
            <a:ext cx="11963401" cy="4527885"/>
          </a:xfrm>
        </p:spPr>
        <p:txBody>
          <a:bodyPr/>
          <a:lstStyle/>
          <a:p>
            <a:pPr>
              <a:buFont typeface="Wingdings" panose="05000000000000000000" pitchFamily="2" charset="2"/>
              <a:buChar char="Ø"/>
            </a:pPr>
            <a:r>
              <a:rPr lang="en-US" sz="3200" i="1" dirty="0">
                <a:solidFill>
                  <a:schemeClr val="bg1"/>
                </a:solidFill>
              </a:rPr>
              <a:t>  As a newborn child covered in the blood of his mother and then washed clean or as the Son of God covered in his own blood that we might be washed clean?</a:t>
            </a:r>
          </a:p>
          <a:p>
            <a:pPr marL="0" indent="0">
              <a:buNone/>
            </a:pPr>
            <a:endParaRPr lang="en-US" sz="1000" i="1" dirty="0">
              <a:solidFill>
                <a:schemeClr val="bg1"/>
              </a:solidFill>
            </a:endParaRPr>
          </a:p>
          <a:p>
            <a:pPr lvl="1"/>
            <a:r>
              <a:rPr lang="en-US" sz="2800" dirty="0">
                <a:solidFill>
                  <a:schemeClr val="bg1"/>
                </a:solidFill>
              </a:rPr>
              <a:t>He redeemed us by His precious blood (</a:t>
            </a:r>
            <a:r>
              <a:rPr lang="en-US" sz="2800" i="1" dirty="0">
                <a:solidFill>
                  <a:schemeClr val="bg1"/>
                </a:solidFill>
              </a:rPr>
              <a:t>I Peter 1:18-19) </a:t>
            </a:r>
          </a:p>
          <a:p>
            <a:pPr lvl="1"/>
            <a:r>
              <a:rPr lang="en-US" sz="2800" dirty="0">
                <a:solidFill>
                  <a:schemeClr val="bg1"/>
                </a:solidFill>
              </a:rPr>
              <a:t>He offered Himself that we might be cleansed (</a:t>
            </a:r>
            <a:r>
              <a:rPr lang="en-US" sz="2800" i="1" dirty="0">
                <a:solidFill>
                  <a:schemeClr val="bg1"/>
                </a:solidFill>
              </a:rPr>
              <a:t>Hebrews 9:12, 14-15) </a:t>
            </a:r>
            <a:r>
              <a:rPr lang="en-US" sz="2800" dirty="0">
                <a:solidFill>
                  <a:schemeClr val="bg1"/>
                </a:solidFill>
              </a:rPr>
              <a:t> </a:t>
            </a:r>
            <a:endParaRPr lang="en-US" sz="2800" i="1"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6" name="Picture 5">
            <a:extLst>
              <a:ext uri="{FF2B5EF4-FFF2-40B4-BE49-F238E27FC236}">
                <a16:creationId xmlns:a16="http://schemas.microsoft.com/office/drawing/2014/main" xmlns="" id="{244987FF-B4A4-47F9-9A86-DB6B75D19E2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45131" y="78105"/>
            <a:ext cx="2931160" cy="2198370"/>
          </a:xfrm>
          <a:prstGeom prst="rect">
            <a:avLst/>
          </a:prstGeom>
        </p:spPr>
      </p:pic>
    </p:spTree>
    <p:extLst>
      <p:ext uri="{BB962C8B-B14F-4D97-AF65-F5344CB8AC3E}">
        <p14:creationId xmlns:p14="http://schemas.microsoft.com/office/powerpoint/2010/main" xmlns="" val="390435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33" y="43262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12913" y="2830819"/>
            <a:ext cx="11963401" cy="4527885"/>
          </a:xfrm>
        </p:spPr>
        <p:txBody>
          <a:bodyPr/>
          <a:lstStyle/>
          <a:p>
            <a:pPr>
              <a:buFont typeface="Wingdings" panose="05000000000000000000" pitchFamily="2" charset="2"/>
              <a:buChar char="Ø"/>
            </a:pPr>
            <a:r>
              <a:rPr lang="en-US" sz="3200" i="1" dirty="0">
                <a:solidFill>
                  <a:schemeClr val="bg1"/>
                </a:solidFill>
              </a:rPr>
              <a:t>  As a baby crying for his own needs or as the Son of Man crying for the needs of mankind?</a:t>
            </a:r>
          </a:p>
          <a:p>
            <a:pPr marL="0" indent="0">
              <a:buNone/>
            </a:pPr>
            <a:endParaRPr lang="en-US" sz="1000" dirty="0">
              <a:solidFill>
                <a:schemeClr val="bg1"/>
              </a:solidFill>
            </a:endParaRPr>
          </a:p>
          <a:p>
            <a:pPr lvl="1"/>
            <a:r>
              <a:rPr lang="en-US" sz="2800" dirty="0">
                <a:solidFill>
                  <a:schemeClr val="bg1"/>
                </a:solidFill>
              </a:rPr>
              <a:t>He wept for Himself and the pain of others (John 11:35)</a:t>
            </a:r>
          </a:p>
          <a:p>
            <a:pPr lvl="1"/>
            <a:r>
              <a:rPr lang="en-US" sz="2800" dirty="0">
                <a:solidFill>
                  <a:schemeClr val="bg1"/>
                </a:solidFill>
              </a:rPr>
              <a:t>He wept for His beloved people in Jerusalem (Matt. 23:37</a:t>
            </a:r>
          </a:p>
          <a:p>
            <a:pPr lvl="1"/>
            <a:r>
              <a:rPr lang="en-US" sz="2800" dirty="0">
                <a:solidFill>
                  <a:schemeClr val="bg1"/>
                </a:solidFill>
              </a:rPr>
              <a:t>He was a man of sorrow acquainted with grief (</a:t>
            </a:r>
            <a:r>
              <a:rPr lang="en-US" sz="2800" i="1" dirty="0">
                <a:solidFill>
                  <a:schemeClr val="bg1"/>
                </a:solidFill>
              </a:rPr>
              <a:t>Isaiah 53:3)</a:t>
            </a:r>
            <a:endParaRPr lang="en-US" sz="2800"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8" name="Picture 7">
            <a:extLst>
              <a:ext uri="{FF2B5EF4-FFF2-40B4-BE49-F238E27FC236}">
                <a16:creationId xmlns:a16="http://schemas.microsoft.com/office/drawing/2014/main" xmlns="" id="{FD87F9FF-603D-492E-BB1F-49B2A1521D4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625841" y="110490"/>
            <a:ext cx="3450451" cy="2587838"/>
          </a:xfrm>
          <a:prstGeom prst="rect">
            <a:avLst/>
          </a:prstGeom>
        </p:spPr>
      </p:pic>
    </p:spTree>
    <p:extLst>
      <p:ext uri="{BB962C8B-B14F-4D97-AF65-F5344CB8AC3E}">
        <p14:creationId xmlns:p14="http://schemas.microsoft.com/office/powerpoint/2010/main" xmlns="" val="163939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33" y="43262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43393" y="2330151"/>
            <a:ext cx="11963401" cy="4527885"/>
          </a:xfrm>
        </p:spPr>
        <p:txBody>
          <a:bodyPr/>
          <a:lstStyle/>
          <a:p>
            <a:pPr>
              <a:buFont typeface="Wingdings" panose="05000000000000000000" pitchFamily="2" charset="2"/>
              <a:buChar char="Ø"/>
            </a:pPr>
            <a:r>
              <a:rPr lang="en-US" sz="3200" i="1" dirty="0">
                <a:solidFill>
                  <a:schemeClr val="bg1"/>
                </a:solidFill>
              </a:rPr>
              <a:t>  As a child receiving gifts FROM men or as the Son of God giving the ultimate gift FOR man?</a:t>
            </a:r>
          </a:p>
          <a:p>
            <a:pPr marL="0" indent="0">
              <a:buNone/>
            </a:pPr>
            <a:endParaRPr lang="en-US" sz="1000" i="1" dirty="0">
              <a:solidFill>
                <a:schemeClr val="bg1"/>
              </a:solidFill>
            </a:endParaRPr>
          </a:p>
          <a:p>
            <a:pPr lvl="1"/>
            <a:r>
              <a:rPr lang="en-US" sz="2800" dirty="0">
                <a:solidFill>
                  <a:schemeClr val="bg1"/>
                </a:solidFill>
              </a:rPr>
              <a:t>The </a:t>
            </a:r>
            <a:r>
              <a:rPr lang="en-US" sz="2800" i="1" dirty="0">
                <a:solidFill>
                  <a:schemeClr val="bg1"/>
                </a:solidFill>
              </a:rPr>
              <a:t>“gift of God is eternal life in Christ Jesus” </a:t>
            </a:r>
            <a:r>
              <a:rPr lang="en-US" sz="2800" dirty="0">
                <a:solidFill>
                  <a:schemeClr val="bg1"/>
                </a:solidFill>
              </a:rPr>
              <a:t>(</a:t>
            </a:r>
            <a:r>
              <a:rPr lang="en-US" sz="2800" i="1" dirty="0">
                <a:solidFill>
                  <a:schemeClr val="bg1"/>
                </a:solidFill>
              </a:rPr>
              <a:t>Romans 6:23)</a:t>
            </a:r>
          </a:p>
          <a:p>
            <a:pPr lvl="1"/>
            <a:r>
              <a:rPr lang="en-US" sz="2800" dirty="0">
                <a:solidFill>
                  <a:schemeClr val="bg1"/>
                </a:solidFill>
              </a:rPr>
              <a:t>He gave Himself for me! </a:t>
            </a:r>
            <a:r>
              <a:rPr lang="en-US" sz="2800" i="1" dirty="0">
                <a:solidFill>
                  <a:schemeClr val="bg1"/>
                </a:solidFill>
              </a:rPr>
              <a:t>(Galatians 1:4; 2:20)</a:t>
            </a:r>
          </a:p>
          <a:p>
            <a:pPr lvl="1"/>
            <a:r>
              <a:rPr lang="en-US" sz="2800" dirty="0">
                <a:solidFill>
                  <a:schemeClr val="bg1"/>
                </a:solidFill>
              </a:rPr>
              <a:t>His gift is indescribable! </a:t>
            </a:r>
            <a:r>
              <a:rPr lang="en-US" sz="2800" i="1" dirty="0">
                <a:solidFill>
                  <a:schemeClr val="bg1"/>
                </a:solidFill>
              </a:rPr>
              <a:t>(2 Cor. 9:15)</a:t>
            </a:r>
            <a:endParaRPr lang="en-US" sz="2800"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6" name="Picture 5" descr="Food on a table&#10;&#10;Description generated with high confidence">
            <a:extLst>
              <a:ext uri="{FF2B5EF4-FFF2-40B4-BE49-F238E27FC236}">
                <a16:creationId xmlns:a16="http://schemas.microsoft.com/office/drawing/2014/main" xmlns="" id="{E9529D56-4CA1-45D7-96A8-8ECB6A0490A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079091" y="59392"/>
            <a:ext cx="2997200" cy="2211403"/>
          </a:xfrm>
          <a:prstGeom prst="rect">
            <a:avLst/>
          </a:prstGeom>
        </p:spPr>
      </p:pic>
    </p:spTree>
    <p:extLst>
      <p:ext uri="{BB962C8B-B14F-4D97-AF65-F5344CB8AC3E}">
        <p14:creationId xmlns:p14="http://schemas.microsoft.com/office/powerpoint/2010/main" xmlns="" val="92081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33" y="43262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15734" y="2270795"/>
            <a:ext cx="11963401" cy="4527885"/>
          </a:xfrm>
        </p:spPr>
        <p:txBody>
          <a:bodyPr/>
          <a:lstStyle/>
          <a:p>
            <a:pPr>
              <a:buFont typeface="Wingdings" panose="05000000000000000000" pitchFamily="2" charset="2"/>
              <a:buChar char="Ø"/>
            </a:pPr>
            <a:r>
              <a:rPr lang="en-US" sz="3200" i="1" dirty="0">
                <a:solidFill>
                  <a:schemeClr val="bg1"/>
                </a:solidFill>
              </a:rPr>
              <a:t>  As a helpless infant being cared for by his mother or a grown man on his hands and knees caring for the disciples?</a:t>
            </a:r>
            <a:endParaRPr lang="en-US" sz="3200"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8" name="Picture 7" descr="A picture containing indoor&#10;&#10;Description generated with high confidence">
            <a:extLst>
              <a:ext uri="{FF2B5EF4-FFF2-40B4-BE49-F238E27FC236}">
                <a16:creationId xmlns:a16="http://schemas.microsoft.com/office/drawing/2014/main" xmlns="" id="{D9A1AFAD-9A4B-4E81-9723-9658704FC16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45881" y="91439"/>
            <a:ext cx="3130411" cy="2086940"/>
          </a:xfrm>
          <a:prstGeom prst="rect">
            <a:avLst/>
          </a:prstGeom>
        </p:spPr>
      </p:pic>
    </p:spTree>
    <p:extLst>
      <p:ext uri="{BB962C8B-B14F-4D97-AF65-F5344CB8AC3E}">
        <p14:creationId xmlns:p14="http://schemas.microsoft.com/office/powerpoint/2010/main" xmlns="" val="11774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73" y="41738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12913" y="2528272"/>
            <a:ext cx="11963401" cy="4527885"/>
          </a:xfrm>
        </p:spPr>
        <p:txBody>
          <a:bodyPr/>
          <a:lstStyle/>
          <a:p>
            <a:pPr>
              <a:buFont typeface="Wingdings" panose="05000000000000000000" pitchFamily="2" charset="2"/>
              <a:buChar char="Ø"/>
            </a:pPr>
            <a:r>
              <a:rPr lang="en-US" sz="3200" i="1" dirty="0">
                <a:solidFill>
                  <a:schemeClr val="bg1"/>
                </a:solidFill>
              </a:rPr>
              <a:t>  As a child in the silence and safety of the stable crib or as a man suffering the clamor and confusion of the Calvary road?</a:t>
            </a:r>
          </a:p>
          <a:p>
            <a:pPr marL="0" indent="0">
              <a:buNone/>
            </a:pPr>
            <a:endParaRPr lang="en-US" sz="1000" dirty="0">
              <a:solidFill>
                <a:schemeClr val="bg1"/>
              </a:solidFill>
            </a:endParaRPr>
          </a:p>
          <a:p>
            <a:pPr lvl="1"/>
            <a:r>
              <a:rPr lang="en-US" sz="2800" dirty="0">
                <a:solidFill>
                  <a:schemeClr val="bg1"/>
                </a:solidFill>
              </a:rPr>
              <a:t>A humiliating and excruciating experience (</a:t>
            </a:r>
            <a:r>
              <a:rPr lang="en-US" sz="2800" i="1" dirty="0">
                <a:solidFill>
                  <a:schemeClr val="bg1"/>
                </a:solidFill>
              </a:rPr>
              <a:t>Luke 23:35-37)</a:t>
            </a:r>
          </a:p>
          <a:p>
            <a:pPr lvl="1"/>
            <a:r>
              <a:rPr lang="en-US" sz="2800" dirty="0">
                <a:solidFill>
                  <a:schemeClr val="bg1"/>
                </a:solidFill>
              </a:rPr>
              <a:t>The Lord saw this coming from the beginning (John 3:14-15)</a:t>
            </a:r>
          </a:p>
          <a:p>
            <a:pPr lvl="1"/>
            <a:endParaRPr lang="en-US" sz="2800"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6" name="Picture 5" descr="A picture containing person, grass, laying, indoor&#10;&#10;Description generated with very high confidence">
            <a:extLst>
              <a:ext uri="{FF2B5EF4-FFF2-40B4-BE49-F238E27FC236}">
                <a16:creationId xmlns:a16="http://schemas.microsoft.com/office/drawing/2014/main" xmlns="" id="{16E08602-EFDF-410D-913D-B828F58D103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098281" y="59356"/>
            <a:ext cx="2978011" cy="2355652"/>
          </a:xfrm>
          <a:prstGeom prst="rect">
            <a:avLst/>
          </a:prstGeom>
        </p:spPr>
      </p:pic>
    </p:spTree>
    <p:extLst>
      <p:ext uri="{BB962C8B-B14F-4D97-AF65-F5344CB8AC3E}">
        <p14:creationId xmlns:p14="http://schemas.microsoft.com/office/powerpoint/2010/main" xmlns="" val="194209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633" y="432627"/>
            <a:ext cx="7065151" cy="1325563"/>
          </a:xfrm>
        </p:spPr>
        <p:txBody>
          <a:bodyPr>
            <a:normAutofit fontScale="90000"/>
          </a:bodyPr>
          <a:lstStyle/>
          <a:p>
            <a:pPr algn="ctr"/>
            <a:r>
              <a:rPr lang="en-US" b="1" dirty="0">
                <a:solidFill>
                  <a:srgbClr val="FFFF00"/>
                </a:solidFill>
                <a:latin typeface="Narkisim" panose="020E0502050101010101" pitchFamily="34" charset="-79"/>
                <a:cs typeface="Narkisim" panose="020E0502050101010101" pitchFamily="34" charset="-79"/>
              </a:rPr>
              <a:t/>
            </a:r>
            <a:br>
              <a:rPr lang="en-US" b="1" dirty="0">
                <a:solidFill>
                  <a:srgbClr val="FFFF00"/>
                </a:solidFill>
                <a:latin typeface="Narkisim" panose="020E0502050101010101" pitchFamily="34" charset="-79"/>
                <a:cs typeface="Narkisim" panose="020E0502050101010101" pitchFamily="34" charset="-79"/>
              </a:rPr>
            </a:br>
            <a:r>
              <a:rPr lang="en-US" b="1" dirty="0">
                <a:solidFill>
                  <a:srgbClr val="FFFF00"/>
                </a:solidFill>
                <a:latin typeface="Narkisim" panose="020E0502050101010101" pitchFamily="34" charset="-79"/>
                <a:cs typeface="Narkisim" panose="020E0502050101010101" pitchFamily="34" charset="-79"/>
              </a:rPr>
              <a:t>How does Jesus want us to remember Him?</a:t>
            </a:r>
          </a:p>
        </p:txBody>
      </p:sp>
      <p:sp>
        <p:nvSpPr>
          <p:cNvPr id="3" name="Content Placeholder 2"/>
          <p:cNvSpPr>
            <a:spLocks noGrp="1"/>
          </p:cNvSpPr>
          <p:nvPr>
            <p:ph idx="1"/>
          </p:nvPr>
        </p:nvSpPr>
        <p:spPr>
          <a:xfrm>
            <a:off x="115734" y="2270795"/>
            <a:ext cx="11963401" cy="4527885"/>
          </a:xfrm>
        </p:spPr>
        <p:txBody>
          <a:bodyPr/>
          <a:lstStyle/>
          <a:p>
            <a:pPr>
              <a:buFont typeface="Wingdings" panose="05000000000000000000" pitchFamily="2" charset="2"/>
              <a:buChar char="Ø"/>
            </a:pPr>
            <a:r>
              <a:rPr lang="en-US" sz="3200" i="1" dirty="0">
                <a:solidFill>
                  <a:schemeClr val="bg1"/>
                </a:solidFill>
              </a:rPr>
              <a:t>  As a child wrapped in swaddling clothes and placed in a manger or as a man wrapped in burial clothes and placed in the tomb?</a:t>
            </a:r>
          </a:p>
          <a:p>
            <a:pPr marL="0" indent="0">
              <a:buNone/>
            </a:pPr>
            <a:endParaRPr lang="en-US" sz="1000" i="1" dirty="0">
              <a:solidFill>
                <a:schemeClr val="bg1"/>
              </a:solidFill>
            </a:endParaRPr>
          </a:p>
          <a:p>
            <a:pPr lvl="1"/>
            <a:r>
              <a:rPr lang="en-US" sz="2800" i="1" dirty="0">
                <a:solidFill>
                  <a:schemeClr val="bg1"/>
                </a:solidFill>
              </a:rPr>
              <a:t>“All we like sheep have gone astray; We have turned, every one, to his own way; and the LORD has laid on Him the iniquity of us all” </a:t>
            </a:r>
            <a:r>
              <a:rPr lang="en-US" sz="2800" i="1">
                <a:solidFill>
                  <a:schemeClr val="bg1"/>
                </a:solidFill>
              </a:rPr>
              <a:t>(Isaiah 53:6)</a:t>
            </a:r>
            <a:endParaRPr lang="en-US" sz="2800" i="1" dirty="0">
              <a:solidFill>
                <a:schemeClr val="bg1"/>
              </a:solidFill>
            </a:endParaRPr>
          </a:p>
          <a:p>
            <a:pPr lvl="1"/>
            <a:endParaRPr lang="en-US" sz="2800"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p:txBody>
      </p:sp>
      <p:pic>
        <p:nvPicPr>
          <p:cNvPr id="6" name="Picture 5" descr="A picture containing indoor, clothing&#10;&#10;Description generated with high confidence">
            <a:extLst>
              <a:ext uri="{FF2B5EF4-FFF2-40B4-BE49-F238E27FC236}">
                <a16:creationId xmlns:a16="http://schemas.microsoft.com/office/drawing/2014/main" xmlns="" id="{B5EB5F89-A27C-4FC8-A8F9-8D6FEE7B73F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869312" y="59357"/>
            <a:ext cx="3207001" cy="2013284"/>
          </a:xfrm>
          <a:prstGeom prst="rect">
            <a:avLst/>
          </a:prstGeom>
        </p:spPr>
      </p:pic>
    </p:spTree>
    <p:extLst>
      <p:ext uri="{BB962C8B-B14F-4D97-AF65-F5344CB8AC3E}">
        <p14:creationId xmlns:p14="http://schemas.microsoft.com/office/powerpoint/2010/main" xmlns="" val="235956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642992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36661</TotalTime>
  <Words>385</Words>
  <Application>Microsoft Office PowerPoint</Application>
  <PresentationFormat>Custom</PresentationFormat>
  <Paragraphs>58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 How does Jesus want us to remember Him?</vt:lpstr>
      <vt:lpstr> How does Jesus want us to remember Him?</vt:lpstr>
      <vt:lpstr> How does Jesus want us to remember Him?</vt:lpstr>
      <vt:lpstr> How does Jesus want us to remember Him?</vt:lpstr>
      <vt:lpstr> How does Jesus want us to remember Him?</vt:lpstr>
      <vt:lpstr> How does Jesus want us to remember Him?</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151</cp:revision>
  <cp:lastPrinted>2016-07-03T13:21:48Z</cp:lastPrinted>
  <dcterms:created xsi:type="dcterms:W3CDTF">2016-02-26T14:34:00Z</dcterms:created>
  <dcterms:modified xsi:type="dcterms:W3CDTF">2017-12-03T17:08:35Z</dcterms:modified>
</cp:coreProperties>
</file>