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7" r:id="rId2"/>
    <p:sldId id="259" r:id="rId3"/>
    <p:sldId id="260" r:id="rId4"/>
    <p:sldId id="261" r:id="rId5"/>
    <p:sldId id="262" r:id="rId6"/>
    <p:sldId id="264" r:id="rId7"/>
    <p:sldId id="263" r:id="rId8"/>
    <p:sldId id="268" r:id="rId9"/>
    <p:sldId id="266" r:id="rId10"/>
    <p:sldId id="267" r:id="rId11"/>
    <p:sldId id="269" r:id="rId12"/>
    <p:sldId id="270" r:id="rId13"/>
    <p:sldId id="27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94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FCD17BA-64C8-4776-941D-3EC2C98CEBCB}" type="datetimeFigureOut">
              <a:rPr lang="en-US" smtClean="0"/>
              <a:t>12/17/2017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DE0FFAA-2004-497B-A52D-3757268E438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4D6C54F-555C-4996-8F8C-853D80597890}" type="datetimeFigureOut">
              <a:rPr lang="en-US" smtClean="0"/>
              <a:pPr/>
              <a:t>12/17/2017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7BD351F-8B7B-496C-B010-1A571B3129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D6C54F-555C-4996-8F8C-853D80597890}" type="datetimeFigureOut">
              <a:rPr lang="en-US" smtClean="0"/>
              <a:pPr/>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D351F-8B7B-496C-B010-1A571B3129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D6C54F-555C-4996-8F8C-853D80597890}" type="datetimeFigureOut">
              <a:rPr lang="en-US" smtClean="0"/>
              <a:pPr/>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D351F-8B7B-496C-B010-1A571B3129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4D6C54F-555C-4996-8F8C-853D80597890}" type="datetimeFigureOut">
              <a:rPr lang="en-US" smtClean="0"/>
              <a:pPr/>
              <a:t>12/17/2017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7BD351F-8B7B-496C-B010-1A571B3129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4D6C54F-555C-4996-8F8C-853D80597890}" type="datetimeFigureOut">
              <a:rPr lang="en-US" smtClean="0"/>
              <a:pPr/>
              <a:t>12/17/2017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7BD351F-8B7B-496C-B010-1A571B31290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4D6C54F-555C-4996-8F8C-853D80597890}" type="datetimeFigureOut">
              <a:rPr lang="en-US" smtClean="0"/>
              <a:pPr/>
              <a:t>12/17/2017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7BD351F-8B7B-496C-B010-1A571B3129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4D6C54F-555C-4996-8F8C-853D80597890}" type="datetimeFigureOut">
              <a:rPr lang="en-US" smtClean="0"/>
              <a:pPr/>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7BD351F-8B7B-496C-B010-1A571B31290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4D6C54F-555C-4996-8F8C-853D80597890}" type="datetimeFigureOut">
              <a:rPr lang="en-US" smtClean="0"/>
              <a:pPr/>
              <a:t>12/17/2017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D351F-8B7B-496C-B010-1A571B3129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D6C54F-555C-4996-8F8C-853D80597890}" type="datetimeFigureOut">
              <a:rPr lang="en-US" smtClean="0"/>
              <a:pPr/>
              <a:t>12/17/2017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D351F-8B7B-496C-B010-1A571B3129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4D6C54F-555C-4996-8F8C-853D80597890}" type="datetimeFigureOut">
              <a:rPr lang="en-US" smtClean="0"/>
              <a:pPr/>
              <a:t>12/17/2017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D351F-8B7B-496C-B010-1A571B3129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4D6C54F-555C-4996-8F8C-853D80597890}" type="datetimeFigureOut">
              <a:rPr lang="en-US" smtClean="0"/>
              <a:pPr/>
              <a:t>12/17/2017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7BD351F-8B7B-496C-B010-1A571B31290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4D6C54F-555C-4996-8F8C-853D80597890}" type="datetimeFigureOut">
              <a:rPr lang="en-US" smtClean="0"/>
              <a:pPr/>
              <a:t>12/17/2017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7BD351F-8B7B-496C-B010-1A571B31290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0" y="609600"/>
            <a:ext cx="2667000" cy="609600"/>
          </a:xfrm>
        </p:spPr>
        <p:txBody>
          <a:bodyPr>
            <a:normAutofit fontScale="90000"/>
          </a:bodyPr>
          <a:lstStyle/>
          <a:p>
            <a:r>
              <a:rPr lang="en-US" dirty="0" smtClean="0">
                <a:solidFill>
                  <a:srgbClr val="FF0000"/>
                </a:solidFill>
              </a:rPr>
              <a:t> </a:t>
            </a:r>
            <a:br>
              <a:rPr lang="en-US" dirty="0" smtClean="0">
                <a:solidFill>
                  <a:srgbClr val="FF0000"/>
                </a:solidFill>
              </a:rPr>
            </a:br>
            <a:r>
              <a:rPr lang="en-US" dirty="0" smtClean="0">
                <a:solidFill>
                  <a:srgbClr val="FF0000"/>
                </a:solidFill>
              </a:rPr>
              <a:t>        </a:t>
            </a:r>
            <a:r>
              <a:rPr lang="en-US" sz="2200" dirty="0" smtClean="0">
                <a:solidFill>
                  <a:srgbClr val="00B0F0"/>
                </a:solidFill>
              </a:rPr>
              <a:t>Forgiveness</a:t>
            </a:r>
            <a:r>
              <a:rPr lang="en-US" dirty="0" smtClean="0">
                <a:solidFill>
                  <a:srgbClr val="00B0F0"/>
                </a:solidFill>
              </a:rPr>
              <a:t/>
            </a:r>
            <a:br>
              <a:rPr lang="en-US" dirty="0" smtClean="0">
                <a:solidFill>
                  <a:srgbClr val="00B0F0"/>
                </a:solidFill>
              </a:rPr>
            </a:br>
            <a:r>
              <a:rPr lang="en-US" dirty="0">
                <a:solidFill>
                  <a:srgbClr val="FF0000"/>
                </a:solidFill>
              </a:rPr>
              <a:t/>
            </a:r>
            <a:br>
              <a:rPr lang="en-US" dirty="0">
                <a:solidFill>
                  <a:srgbClr val="FF0000"/>
                </a:solidFill>
              </a:rPr>
            </a:br>
            <a:endParaRPr lang="en-US" dirty="0"/>
          </a:p>
        </p:txBody>
      </p:sp>
      <p:sp>
        <p:nvSpPr>
          <p:cNvPr id="5" name="Content Placeholder 4"/>
          <p:cNvSpPr>
            <a:spLocks noGrp="1"/>
          </p:cNvSpPr>
          <p:nvPr>
            <p:ph idx="1"/>
          </p:nvPr>
        </p:nvSpPr>
        <p:spPr>
          <a:xfrm>
            <a:off x="533400" y="990600"/>
            <a:ext cx="8229600" cy="5867400"/>
          </a:xfrm>
        </p:spPr>
        <p:txBody>
          <a:bodyPr>
            <a:normAutofit/>
          </a:bodyPr>
          <a:lstStyle/>
          <a:p>
            <a:pPr marL="0" indent="0">
              <a:buNone/>
            </a:pPr>
            <a:r>
              <a:rPr lang="en-US" b="1" dirty="0">
                <a:solidFill>
                  <a:schemeClr val="tx1"/>
                </a:solidFill>
              </a:rPr>
              <a:t>God spoke to </a:t>
            </a:r>
            <a:r>
              <a:rPr lang="en-US" b="1" dirty="0" smtClean="0">
                <a:solidFill>
                  <a:schemeClr val="tx1"/>
                </a:solidFill>
              </a:rPr>
              <a:t>the individual</a:t>
            </a:r>
          </a:p>
          <a:p>
            <a:pPr marL="0" indent="0">
              <a:buNone/>
            </a:pPr>
            <a:r>
              <a:rPr lang="en-US" b="1" dirty="0">
                <a:solidFill>
                  <a:schemeClr val="tx1"/>
                </a:solidFill>
              </a:rPr>
              <a:t>	</a:t>
            </a:r>
            <a:r>
              <a:rPr lang="en-US" sz="2400" b="1" dirty="0" smtClean="0">
                <a:solidFill>
                  <a:srgbClr val="00B0F0"/>
                </a:solidFill>
              </a:rPr>
              <a:t>Adam, Eve and Noah</a:t>
            </a:r>
            <a:endParaRPr lang="en-US" sz="2400" b="1" dirty="0">
              <a:solidFill>
                <a:srgbClr val="00B0F0"/>
              </a:solidFill>
            </a:endParaRPr>
          </a:p>
          <a:p>
            <a:pPr marL="0" indent="0">
              <a:buNone/>
            </a:pPr>
            <a:r>
              <a:rPr lang="en-US" b="1" dirty="0" smtClean="0">
                <a:solidFill>
                  <a:schemeClr val="tx1"/>
                </a:solidFill>
              </a:rPr>
              <a:t>God </a:t>
            </a:r>
            <a:r>
              <a:rPr lang="en-US" b="1" dirty="0">
                <a:solidFill>
                  <a:schemeClr val="tx1"/>
                </a:solidFill>
              </a:rPr>
              <a:t>spoke to the </a:t>
            </a:r>
            <a:r>
              <a:rPr lang="en-US" b="1" dirty="0" smtClean="0">
                <a:solidFill>
                  <a:schemeClr val="tx1"/>
                </a:solidFill>
              </a:rPr>
              <a:t>patriarchs</a:t>
            </a:r>
          </a:p>
          <a:p>
            <a:pPr marL="0" indent="0">
              <a:buNone/>
            </a:pPr>
            <a:r>
              <a:rPr lang="en-US" b="1" dirty="0" smtClean="0">
                <a:solidFill>
                  <a:schemeClr val="tx1"/>
                </a:solidFill>
              </a:rPr>
              <a:t>	</a:t>
            </a:r>
            <a:r>
              <a:rPr lang="en-US" sz="2400" b="1" dirty="0" smtClean="0">
                <a:solidFill>
                  <a:srgbClr val="00B0F0"/>
                </a:solidFill>
              </a:rPr>
              <a:t>Abraham, Isaac and Jacob</a:t>
            </a:r>
            <a:endParaRPr lang="en-US" sz="2400" b="1" dirty="0">
              <a:solidFill>
                <a:srgbClr val="00B0F0"/>
              </a:solidFill>
            </a:endParaRPr>
          </a:p>
          <a:p>
            <a:pPr marL="0" indent="0">
              <a:buNone/>
            </a:pPr>
            <a:r>
              <a:rPr lang="en-US" b="1" dirty="0">
                <a:solidFill>
                  <a:schemeClr val="tx1"/>
                </a:solidFill>
              </a:rPr>
              <a:t>God spoke to the </a:t>
            </a:r>
            <a:r>
              <a:rPr lang="en-US" b="1" dirty="0" smtClean="0">
                <a:solidFill>
                  <a:schemeClr val="tx1"/>
                </a:solidFill>
              </a:rPr>
              <a:t>profits</a:t>
            </a:r>
          </a:p>
          <a:p>
            <a:pPr marL="0" indent="0">
              <a:buNone/>
            </a:pPr>
            <a:r>
              <a:rPr lang="en-US" sz="2400" b="1" dirty="0">
                <a:solidFill>
                  <a:schemeClr val="tx1"/>
                </a:solidFill>
              </a:rPr>
              <a:t>	</a:t>
            </a:r>
            <a:r>
              <a:rPr lang="en-US" sz="2400" b="1" dirty="0" smtClean="0">
                <a:solidFill>
                  <a:srgbClr val="00B0F0"/>
                </a:solidFill>
              </a:rPr>
              <a:t>Moses and Samuel and others</a:t>
            </a:r>
          </a:p>
          <a:p>
            <a:pPr marL="0" indent="0">
              <a:buNone/>
            </a:pPr>
            <a:r>
              <a:rPr lang="en-US" b="1" dirty="0" smtClean="0">
                <a:solidFill>
                  <a:schemeClr val="tx1"/>
                </a:solidFill>
              </a:rPr>
              <a:t>God spoke to the apostles</a:t>
            </a:r>
          </a:p>
          <a:p>
            <a:pPr marL="0" indent="0">
              <a:buNone/>
            </a:pPr>
            <a:endParaRPr lang="en-US" b="1" dirty="0" smtClean="0">
              <a:solidFill>
                <a:schemeClr val="tx1"/>
              </a:solidFill>
            </a:endParaRPr>
          </a:p>
          <a:p>
            <a:pPr marL="0" indent="0">
              <a:buNone/>
            </a:pPr>
            <a:r>
              <a:rPr lang="en-US" b="1" dirty="0" smtClean="0">
                <a:solidFill>
                  <a:schemeClr val="tx1"/>
                </a:solidFill>
              </a:rPr>
              <a:t>God speaks to us thru Jesus</a:t>
            </a:r>
          </a:p>
          <a:p>
            <a:pPr marL="0" indent="0">
              <a:buNone/>
            </a:pPr>
            <a:r>
              <a:rPr lang="en-US" b="1" dirty="0">
                <a:solidFill>
                  <a:schemeClr val="tx1"/>
                </a:solidFill>
              </a:rPr>
              <a:t>	</a:t>
            </a:r>
            <a:r>
              <a:rPr lang="en-US" sz="2400" b="1" dirty="0" err="1" smtClean="0">
                <a:solidFill>
                  <a:srgbClr val="00B0F0"/>
                </a:solidFill>
              </a:rPr>
              <a:t>Heb</a:t>
            </a:r>
            <a:r>
              <a:rPr lang="en-US" sz="2400" b="1" dirty="0" smtClean="0">
                <a:solidFill>
                  <a:srgbClr val="00B0F0"/>
                </a:solidFill>
              </a:rPr>
              <a:t> 1:1-2 , John 16: 5-7, 2Tim 3:16-17</a:t>
            </a:r>
          </a:p>
          <a:p>
            <a:pPr marL="0" indent="0">
              <a:buNone/>
            </a:pPr>
            <a:endParaRPr lang="en-US" b="1" dirty="0">
              <a:solidFill>
                <a:schemeClr val="tx1"/>
              </a:solidFill>
            </a:endParaRPr>
          </a:p>
          <a:p>
            <a:pPr lvl="5"/>
            <a:endParaRPr lang="en-US" dirty="0" smtClean="0"/>
          </a:p>
        </p:txBody>
      </p:sp>
    </p:spTree>
    <p:extLst>
      <p:ext uri="{BB962C8B-B14F-4D97-AF65-F5344CB8AC3E}">
        <p14:creationId xmlns:p14="http://schemas.microsoft.com/office/powerpoint/2010/main" xmlns="" val="485294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0" y="304800"/>
            <a:ext cx="1676400" cy="990600"/>
          </a:xfrm>
        </p:spPr>
        <p:txBody>
          <a:bodyPr>
            <a:normAutofit/>
          </a:bodyPr>
          <a:lstStyle/>
          <a:p>
            <a:r>
              <a:rPr lang="en-US" sz="2000" dirty="0" err="1" smtClean="0">
                <a:solidFill>
                  <a:srgbClr val="00B0F0"/>
                </a:solidFill>
              </a:rPr>
              <a:t>forgivness</a:t>
            </a:r>
            <a:endParaRPr lang="en-US" sz="2000" dirty="0">
              <a:solidFill>
                <a:srgbClr val="00B0F0"/>
              </a:solidFill>
            </a:endParaRPr>
          </a:p>
        </p:txBody>
      </p:sp>
      <p:sp>
        <p:nvSpPr>
          <p:cNvPr id="3" name="Content Placeholder 2"/>
          <p:cNvSpPr>
            <a:spLocks noGrp="1"/>
          </p:cNvSpPr>
          <p:nvPr>
            <p:ph idx="1"/>
          </p:nvPr>
        </p:nvSpPr>
        <p:spPr/>
        <p:txBody>
          <a:bodyPr>
            <a:normAutofit/>
          </a:bodyPr>
          <a:lstStyle/>
          <a:p>
            <a:pPr marL="0" indent="0">
              <a:buNone/>
            </a:pPr>
            <a:r>
              <a:rPr lang="en-US" sz="2400" dirty="0" smtClean="0"/>
              <a:t>God dealt with David. He acknowledged his sin and God put it away. There were however consequences which God put on him  </a:t>
            </a:r>
            <a:r>
              <a:rPr lang="en-US" sz="2400" dirty="0" smtClean="0">
                <a:solidFill>
                  <a:srgbClr val="00B0F0"/>
                </a:solidFill>
              </a:rPr>
              <a:t>2</a:t>
            </a:r>
            <a:r>
              <a:rPr lang="en-US" sz="2400" dirty="0" smtClean="0"/>
              <a:t> </a:t>
            </a:r>
            <a:r>
              <a:rPr lang="en-US" sz="2400" dirty="0" smtClean="0">
                <a:solidFill>
                  <a:srgbClr val="00B0F0"/>
                </a:solidFill>
              </a:rPr>
              <a:t>Sam 12:13</a:t>
            </a:r>
          </a:p>
          <a:p>
            <a:pPr marL="0" indent="0">
              <a:buNone/>
            </a:pPr>
            <a:endParaRPr lang="en-US" sz="2400" dirty="0">
              <a:solidFill>
                <a:srgbClr val="00B0F0"/>
              </a:solidFill>
            </a:endParaRPr>
          </a:p>
          <a:p>
            <a:pPr marL="0" indent="0">
              <a:buNone/>
            </a:pPr>
            <a:r>
              <a:rPr lang="en-US" sz="2400" dirty="0" smtClean="0">
                <a:solidFill>
                  <a:schemeClr val="tx1"/>
                </a:solidFill>
              </a:rPr>
              <a:t>Jesus dealt with Paul </a:t>
            </a:r>
            <a:r>
              <a:rPr lang="en-US" sz="2400" dirty="0" smtClean="0">
                <a:solidFill>
                  <a:srgbClr val="00B0F0"/>
                </a:solidFill>
              </a:rPr>
              <a:t>Acts 22:6-16 </a:t>
            </a:r>
          </a:p>
          <a:p>
            <a:pPr marL="0" indent="0">
              <a:buNone/>
            </a:pPr>
            <a:r>
              <a:rPr lang="en-US" sz="2400" dirty="0" smtClean="0">
                <a:solidFill>
                  <a:schemeClr val="tx1"/>
                </a:solidFill>
              </a:rPr>
              <a:t>There were consequences </a:t>
            </a:r>
            <a:r>
              <a:rPr lang="en-US" sz="2400" dirty="0" smtClean="0">
                <a:solidFill>
                  <a:srgbClr val="00B0F0"/>
                </a:solidFill>
              </a:rPr>
              <a:t>Acts 9:26</a:t>
            </a:r>
            <a:endParaRPr lang="en-US" sz="2400" dirty="0">
              <a:solidFill>
                <a:srgbClr val="00B0F0"/>
              </a:solidFill>
            </a:endParaRPr>
          </a:p>
          <a:p>
            <a:pPr marL="0" indent="0">
              <a:buNone/>
            </a:pPr>
            <a:endParaRPr lang="en-US" sz="2400" dirty="0" smtClean="0">
              <a:solidFill>
                <a:srgbClr val="00B0F0"/>
              </a:solidFill>
            </a:endParaRPr>
          </a:p>
          <a:p>
            <a:pPr marL="0" indent="0">
              <a:buNone/>
            </a:pPr>
            <a:r>
              <a:rPr lang="en-US" sz="2400" dirty="0" smtClean="0">
                <a:solidFill>
                  <a:schemeClr val="tx1"/>
                </a:solidFill>
              </a:rPr>
              <a:t>The early church was confronted with their sin </a:t>
            </a:r>
            <a:r>
              <a:rPr lang="en-US" sz="2400" dirty="0" smtClean="0">
                <a:solidFill>
                  <a:srgbClr val="00B0F0"/>
                </a:solidFill>
              </a:rPr>
              <a:t>Rev 2-3</a:t>
            </a:r>
            <a:endParaRPr lang="en-US" sz="2400" dirty="0">
              <a:solidFill>
                <a:srgbClr val="00B0F0"/>
              </a:solidFill>
            </a:endParaRPr>
          </a:p>
        </p:txBody>
      </p:sp>
    </p:spTree>
    <p:extLst>
      <p:ext uri="{BB962C8B-B14F-4D97-AF65-F5344CB8AC3E}">
        <p14:creationId xmlns:p14="http://schemas.microsoft.com/office/powerpoint/2010/main" xmlns="" val="3861659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rPr>
              <a:t>What about our erring </a:t>
            </a:r>
            <a:r>
              <a:rPr lang="en-US" sz="3200" dirty="0" err="1" smtClean="0">
                <a:solidFill>
                  <a:schemeClr val="tx1"/>
                </a:solidFill>
              </a:rPr>
              <a:t>breathern</a:t>
            </a:r>
            <a:r>
              <a:rPr lang="en-US" sz="3200" dirty="0" smtClean="0">
                <a:solidFill>
                  <a:schemeClr val="tx1"/>
                </a:solidFill>
              </a:rPr>
              <a:t> today</a:t>
            </a:r>
            <a:endParaRPr lang="en-US" sz="3200" dirty="0">
              <a:solidFill>
                <a:schemeClr val="tx1"/>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chemeClr val="tx1"/>
                </a:solidFill>
              </a:rPr>
              <a:t>Do </a:t>
            </a:r>
            <a:r>
              <a:rPr lang="en-US" dirty="0">
                <a:solidFill>
                  <a:schemeClr val="tx1"/>
                </a:solidFill>
              </a:rPr>
              <a:t>we </a:t>
            </a:r>
            <a:r>
              <a:rPr lang="en-US" dirty="0" smtClean="0">
                <a:solidFill>
                  <a:schemeClr val="tx1"/>
                </a:solidFill>
              </a:rPr>
              <a:t>even think of a </a:t>
            </a:r>
            <a:r>
              <a:rPr lang="en-US" dirty="0">
                <a:solidFill>
                  <a:schemeClr val="tx1"/>
                </a:solidFill>
              </a:rPr>
              <a:t>sit down?</a:t>
            </a:r>
          </a:p>
          <a:p>
            <a:pPr marL="0" indent="0">
              <a:buNone/>
            </a:pPr>
            <a:endParaRPr lang="en-US" dirty="0">
              <a:solidFill>
                <a:schemeClr val="tx1"/>
              </a:solidFill>
            </a:endParaRPr>
          </a:p>
          <a:p>
            <a:pPr marL="0" indent="0">
              <a:buNone/>
            </a:pPr>
            <a:r>
              <a:rPr lang="en-US" dirty="0" smtClean="0">
                <a:solidFill>
                  <a:schemeClr val="tx1"/>
                </a:solidFill>
              </a:rPr>
              <a:t>Do </a:t>
            </a:r>
            <a:r>
              <a:rPr lang="en-US" dirty="0">
                <a:solidFill>
                  <a:schemeClr val="tx1"/>
                </a:solidFill>
              </a:rPr>
              <a:t>we welcome them with open arms</a:t>
            </a:r>
            <a:r>
              <a:rPr lang="en-US" dirty="0" smtClean="0">
                <a:solidFill>
                  <a:schemeClr val="tx1"/>
                </a:solidFill>
              </a:rPr>
              <a:t>?</a:t>
            </a:r>
          </a:p>
          <a:p>
            <a:pPr marL="0" indent="0">
              <a:buNone/>
            </a:pPr>
            <a:endParaRPr lang="en-US" dirty="0">
              <a:solidFill>
                <a:schemeClr val="tx1"/>
              </a:solidFill>
            </a:endParaRPr>
          </a:p>
          <a:p>
            <a:pPr marL="0" indent="0">
              <a:buNone/>
            </a:pPr>
            <a:r>
              <a:rPr lang="en-US" dirty="0" smtClean="0">
                <a:solidFill>
                  <a:schemeClr val="tx1"/>
                </a:solidFill>
              </a:rPr>
              <a:t>Do </a:t>
            </a:r>
            <a:r>
              <a:rPr lang="en-US" dirty="0">
                <a:solidFill>
                  <a:schemeClr val="tx1"/>
                </a:solidFill>
              </a:rPr>
              <a:t>we look at these with anger?</a:t>
            </a:r>
          </a:p>
          <a:p>
            <a:pPr marL="0" indent="0">
              <a:buNone/>
            </a:pPr>
            <a:endParaRPr lang="en-US" dirty="0">
              <a:solidFill>
                <a:schemeClr val="tx1"/>
              </a:solidFill>
            </a:endParaRPr>
          </a:p>
          <a:p>
            <a:pPr marL="0" indent="0">
              <a:buNone/>
            </a:pPr>
            <a:r>
              <a:rPr lang="en-US" dirty="0" smtClean="0">
                <a:solidFill>
                  <a:schemeClr val="tx1"/>
                </a:solidFill>
              </a:rPr>
              <a:t>Do </a:t>
            </a:r>
            <a:r>
              <a:rPr lang="en-US" dirty="0">
                <a:solidFill>
                  <a:schemeClr val="tx1"/>
                </a:solidFill>
              </a:rPr>
              <a:t>we wrap our arms around them ?</a:t>
            </a:r>
          </a:p>
          <a:p>
            <a:pPr marL="0" indent="0">
              <a:buNone/>
            </a:pPr>
            <a:endParaRPr lang="en-US" dirty="0">
              <a:solidFill>
                <a:schemeClr val="tx1"/>
              </a:solidFill>
            </a:endParaRPr>
          </a:p>
          <a:p>
            <a:pPr marL="0" indent="0">
              <a:buNone/>
            </a:pPr>
            <a:r>
              <a:rPr lang="en-US" dirty="0" smtClean="0">
                <a:solidFill>
                  <a:schemeClr val="tx1"/>
                </a:solidFill>
              </a:rPr>
              <a:t>Do </a:t>
            </a:r>
            <a:r>
              <a:rPr lang="en-US" dirty="0">
                <a:solidFill>
                  <a:schemeClr val="tx1"/>
                </a:solidFill>
              </a:rPr>
              <a:t>we block these from our minds?</a:t>
            </a:r>
          </a:p>
          <a:p>
            <a:pPr marL="0" indent="0">
              <a:buNone/>
            </a:pPr>
            <a:endParaRPr lang="en-US" dirty="0">
              <a:solidFill>
                <a:schemeClr val="tx1"/>
              </a:solidFill>
            </a:endParaRPr>
          </a:p>
          <a:p>
            <a:pPr marL="0" indent="0">
              <a:buNone/>
            </a:pPr>
            <a:r>
              <a:rPr lang="en-US" dirty="0" smtClean="0">
                <a:solidFill>
                  <a:schemeClr val="tx1"/>
                </a:solidFill>
              </a:rPr>
              <a:t>Do </a:t>
            </a:r>
            <a:r>
              <a:rPr lang="en-US" dirty="0">
                <a:solidFill>
                  <a:schemeClr val="tx1"/>
                </a:solidFill>
              </a:rPr>
              <a:t>we seek these out?</a:t>
            </a:r>
          </a:p>
          <a:p>
            <a:pPr marL="0" indent="0">
              <a:buNone/>
            </a:pPr>
            <a:endParaRPr lang="en-US" dirty="0"/>
          </a:p>
        </p:txBody>
      </p:sp>
    </p:spTree>
    <p:extLst>
      <p:ext uri="{BB962C8B-B14F-4D97-AF65-F5344CB8AC3E}">
        <p14:creationId xmlns:p14="http://schemas.microsoft.com/office/powerpoint/2010/main" xmlns="" val="1669428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2800" y="609600"/>
            <a:ext cx="1752600" cy="381000"/>
          </a:xfrm>
        </p:spPr>
        <p:txBody>
          <a:bodyPr>
            <a:noAutofit/>
          </a:bodyPr>
          <a:lstStyle/>
          <a:p>
            <a:r>
              <a:rPr lang="en-US" sz="2000" dirty="0" smtClean="0"/>
              <a:t> </a:t>
            </a:r>
            <a:r>
              <a:rPr lang="en-US" sz="2000" dirty="0" err="1" smtClean="0">
                <a:solidFill>
                  <a:srgbClr val="00B0F0"/>
                </a:solidFill>
              </a:rPr>
              <a:t>forgivness</a:t>
            </a:r>
            <a:endParaRPr lang="en-US" sz="2000" dirty="0">
              <a:solidFill>
                <a:srgbClr val="00B0F0"/>
              </a:solidFill>
            </a:endParaRPr>
          </a:p>
        </p:txBody>
      </p:sp>
      <p:sp>
        <p:nvSpPr>
          <p:cNvPr id="3" name="Content Placeholder 2"/>
          <p:cNvSpPr>
            <a:spLocks noGrp="1"/>
          </p:cNvSpPr>
          <p:nvPr>
            <p:ph idx="1"/>
          </p:nvPr>
        </p:nvSpPr>
        <p:spPr>
          <a:xfrm>
            <a:off x="152400" y="990600"/>
            <a:ext cx="8839200" cy="5089525"/>
          </a:xfrm>
        </p:spPr>
        <p:txBody>
          <a:bodyPr>
            <a:normAutofit/>
          </a:bodyPr>
          <a:lstStyle/>
          <a:p>
            <a:pPr marL="0" indent="0">
              <a:buNone/>
            </a:pPr>
            <a:r>
              <a:rPr lang="en-US" sz="2400" dirty="0" smtClean="0">
                <a:solidFill>
                  <a:schemeClr val="tx1"/>
                </a:solidFill>
              </a:rPr>
              <a:t>Sin - </a:t>
            </a:r>
            <a:r>
              <a:rPr lang="en-US" sz="2400" dirty="0">
                <a:solidFill>
                  <a:schemeClr val="tx1"/>
                </a:solidFill>
              </a:rPr>
              <a:t>an immoral act considered to be a transgression against divine </a:t>
            </a:r>
            <a:r>
              <a:rPr lang="en-US" sz="2400" dirty="0" smtClean="0">
                <a:solidFill>
                  <a:schemeClr val="tx1"/>
                </a:solidFill>
              </a:rPr>
              <a:t>law</a:t>
            </a:r>
            <a:r>
              <a:rPr lang="en-US" sz="2400" dirty="0">
                <a:solidFill>
                  <a:schemeClr val="tx1"/>
                </a:solidFill>
              </a:rPr>
              <a:t>,</a:t>
            </a:r>
            <a:r>
              <a:rPr lang="en-US" sz="2400" dirty="0" smtClean="0">
                <a:solidFill>
                  <a:schemeClr val="tx1"/>
                </a:solidFill>
              </a:rPr>
              <a:t> a transgression of Gods law </a:t>
            </a:r>
            <a:r>
              <a:rPr lang="en-US" sz="2400" dirty="0" smtClean="0">
                <a:solidFill>
                  <a:srgbClr val="00B0F0"/>
                </a:solidFill>
              </a:rPr>
              <a:t>1 John 3:4</a:t>
            </a:r>
          </a:p>
          <a:p>
            <a:pPr marL="0" indent="0">
              <a:buNone/>
            </a:pPr>
            <a:endParaRPr lang="en-US" sz="2400" dirty="0">
              <a:solidFill>
                <a:schemeClr val="tx1"/>
              </a:solidFill>
            </a:endParaRPr>
          </a:p>
          <a:p>
            <a:pPr marL="0" indent="0">
              <a:buNone/>
            </a:pPr>
            <a:r>
              <a:rPr lang="en-US" sz="2400" dirty="0" smtClean="0">
                <a:solidFill>
                  <a:schemeClr val="tx1"/>
                </a:solidFill>
              </a:rPr>
              <a:t>Repentance – A change always for the better </a:t>
            </a:r>
            <a:r>
              <a:rPr lang="en-US" sz="2400" dirty="0" smtClean="0">
                <a:solidFill>
                  <a:srgbClr val="00B0F0"/>
                </a:solidFill>
              </a:rPr>
              <a:t>2 </a:t>
            </a:r>
            <a:r>
              <a:rPr lang="en-US" sz="2400" dirty="0" err="1" smtClean="0">
                <a:solidFill>
                  <a:srgbClr val="00B0F0"/>
                </a:solidFill>
              </a:rPr>
              <a:t>Cor</a:t>
            </a:r>
            <a:r>
              <a:rPr lang="en-US" sz="2400" dirty="0" smtClean="0">
                <a:solidFill>
                  <a:srgbClr val="00B0F0"/>
                </a:solidFill>
              </a:rPr>
              <a:t> 7:10</a:t>
            </a:r>
          </a:p>
          <a:p>
            <a:pPr marL="0" indent="0">
              <a:buNone/>
            </a:pPr>
            <a:endParaRPr lang="en-US" sz="2400" dirty="0">
              <a:solidFill>
                <a:schemeClr val="tx1"/>
              </a:solidFill>
            </a:endParaRPr>
          </a:p>
          <a:p>
            <a:pPr marL="0" indent="0">
              <a:buNone/>
            </a:pPr>
            <a:r>
              <a:rPr lang="en-US" sz="2400" dirty="0" smtClean="0">
                <a:solidFill>
                  <a:schemeClr val="tx1"/>
                </a:solidFill>
              </a:rPr>
              <a:t>Forgiveness – to be canceled, a complete removal, remember no more  </a:t>
            </a:r>
            <a:r>
              <a:rPr lang="en-US" sz="2400" dirty="0" smtClean="0">
                <a:solidFill>
                  <a:srgbClr val="00B0F0"/>
                </a:solidFill>
              </a:rPr>
              <a:t>1 John 1:9, </a:t>
            </a:r>
            <a:r>
              <a:rPr lang="en-US" sz="2400" dirty="0" err="1" smtClean="0">
                <a:solidFill>
                  <a:srgbClr val="00B0F0"/>
                </a:solidFill>
              </a:rPr>
              <a:t>Heb</a:t>
            </a:r>
            <a:r>
              <a:rPr lang="en-US" sz="2400" dirty="0" smtClean="0">
                <a:solidFill>
                  <a:srgbClr val="00B0F0"/>
                </a:solidFill>
              </a:rPr>
              <a:t> 8:12, 10:16-17</a:t>
            </a:r>
          </a:p>
          <a:p>
            <a:pPr marL="0" indent="0">
              <a:buNone/>
            </a:pPr>
            <a:endParaRPr lang="en-US" sz="2400" dirty="0">
              <a:solidFill>
                <a:srgbClr val="00B0F0"/>
              </a:solidFill>
            </a:endParaRPr>
          </a:p>
          <a:p>
            <a:pPr marL="0" indent="0">
              <a:buNone/>
            </a:pPr>
            <a:endParaRPr lang="en-US" sz="2400" dirty="0">
              <a:solidFill>
                <a:srgbClr val="00B0F0"/>
              </a:solidFill>
            </a:endParaRPr>
          </a:p>
        </p:txBody>
      </p:sp>
    </p:spTree>
    <p:extLst>
      <p:ext uri="{BB962C8B-B14F-4D97-AF65-F5344CB8AC3E}">
        <p14:creationId xmlns:p14="http://schemas.microsoft.com/office/powerpoint/2010/main" xmlns="" val="1514067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rPr>
              <a:t>How we can deal with others sin</a:t>
            </a:r>
            <a:endParaRPr lang="en-US" sz="3200"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tx1"/>
                </a:solidFill>
              </a:rPr>
              <a:t>Judge not  </a:t>
            </a:r>
            <a:r>
              <a:rPr lang="en-US" sz="2400" dirty="0" smtClean="0">
                <a:solidFill>
                  <a:srgbClr val="00B0F0"/>
                </a:solidFill>
              </a:rPr>
              <a:t>Mat 7:1-5</a:t>
            </a:r>
          </a:p>
          <a:p>
            <a:pPr marL="0" indent="0">
              <a:buNone/>
            </a:pPr>
            <a:endParaRPr lang="en-US" sz="2400" dirty="0" smtClean="0">
              <a:solidFill>
                <a:schemeClr val="tx1"/>
              </a:solidFill>
            </a:endParaRPr>
          </a:p>
          <a:p>
            <a:pPr marL="0" indent="0">
              <a:buNone/>
            </a:pPr>
            <a:r>
              <a:rPr lang="en-US" sz="2400" dirty="0" smtClean="0">
                <a:solidFill>
                  <a:schemeClr val="tx1"/>
                </a:solidFill>
              </a:rPr>
              <a:t>Forgive all. To forgive is to treat one as though the offence was not committed – to that we will not harbor malice or treat unkindly, but that the matter shall be buried and forgotten    </a:t>
            </a:r>
            <a:r>
              <a:rPr lang="en-US" sz="2400" dirty="0" smtClean="0">
                <a:solidFill>
                  <a:srgbClr val="00B0F0"/>
                </a:solidFill>
              </a:rPr>
              <a:t>Mat 18:21-22</a:t>
            </a:r>
          </a:p>
          <a:p>
            <a:endParaRPr lang="en-US" sz="2400" dirty="0" smtClean="0">
              <a:solidFill>
                <a:schemeClr val="tx1"/>
              </a:solidFill>
            </a:endParaRPr>
          </a:p>
          <a:p>
            <a:pPr marL="0" indent="0">
              <a:buNone/>
            </a:pPr>
            <a:r>
              <a:rPr lang="en-US" sz="2400" dirty="0" smtClean="0">
                <a:solidFill>
                  <a:schemeClr val="tx1"/>
                </a:solidFill>
              </a:rPr>
              <a:t>Who sins  </a:t>
            </a:r>
            <a:r>
              <a:rPr lang="en-US" sz="2400" dirty="0" smtClean="0">
                <a:solidFill>
                  <a:srgbClr val="00B0F0"/>
                </a:solidFill>
              </a:rPr>
              <a:t>Rom 3:23</a:t>
            </a:r>
          </a:p>
          <a:p>
            <a:endParaRPr lang="en-US" dirty="0" smtClean="0"/>
          </a:p>
          <a:p>
            <a:endParaRPr lang="en-US" dirty="0"/>
          </a:p>
        </p:txBody>
      </p:sp>
    </p:spTree>
    <p:extLst>
      <p:ext uri="{BB962C8B-B14F-4D97-AF65-F5344CB8AC3E}">
        <p14:creationId xmlns:p14="http://schemas.microsoft.com/office/powerpoint/2010/main" xmlns="" val="2466951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B0F0"/>
                </a:solidFill>
              </a:rPr>
              <a:t> </a:t>
            </a:r>
            <a:r>
              <a:rPr lang="en-US" sz="3200" dirty="0" smtClean="0">
                <a:solidFill>
                  <a:schemeClr val="tx1"/>
                </a:solidFill>
              </a:rPr>
              <a:t>Sitting down with King David</a:t>
            </a:r>
            <a:endParaRPr lang="en-US" sz="3200" dirty="0">
              <a:solidFill>
                <a:schemeClr val="tx1"/>
              </a:solidFill>
            </a:endParaRPr>
          </a:p>
        </p:txBody>
      </p:sp>
      <p:sp>
        <p:nvSpPr>
          <p:cNvPr id="3" name="Content Placeholder 2"/>
          <p:cNvSpPr>
            <a:spLocks noGrp="1"/>
          </p:cNvSpPr>
          <p:nvPr>
            <p:ph idx="1"/>
          </p:nvPr>
        </p:nvSpPr>
        <p:spPr>
          <a:xfrm>
            <a:off x="76200" y="1524000"/>
            <a:ext cx="9047922" cy="4525963"/>
          </a:xfrm>
        </p:spPr>
        <p:txBody>
          <a:bodyPr>
            <a:normAutofit/>
          </a:bodyPr>
          <a:lstStyle/>
          <a:p>
            <a:pPr marL="457200" lvl="1" indent="0">
              <a:buNone/>
            </a:pPr>
            <a:r>
              <a:rPr lang="en-US" sz="2400" dirty="0" smtClean="0">
                <a:solidFill>
                  <a:schemeClr val="tx1"/>
                </a:solidFill>
              </a:rPr>
              <a:t>Conquered the City of Jerusalem and united the northern and southern kingdoms </a:t>
            </a:r>
            <a:r>
              <a:rPr lang="en-US" sz="2400" dirty="0" smtClean="0"/>
              <a:t> </a:t>
            </a:r>
            <a:r>
              <a:rPr lang="en-US" sz="2400" dirty="0" smtClean="0">
                <a:solidFill>
                  <a:srgbClr val="00B0F0"/>
                </a:solidFill>
              </a:rPr>
              <a:t>2 Sam 5:1-10</a:t>
            </a:r>
          </a:p>
          <a:p>
            <a:pPr marL="457200" lvl="1" indent="0">
              <a:buNone/>
            </a:pPr>
            <a:endParaRPr lang="en-US" sz="2400" dirty="0">
              <a:solidFill>
                <a:srgbClr val="00B0F0"/>
              </a:solidFill>
            </a:endParaRPr>
          </a:p>
          <a:p>
            <a:pPr marL="457200" lvl="1" indent="0">
              <a:buNone/>
            </a:pPr>
            <a:r>
              <a:rPr lang="en-US" sz="2400" dirty="0" smtClean="0">
                <a:solidFill>
                  <a:schemeClr val="tx1"/>
                </a:solidFill>
              </a:rPr>
              <a:t>Brought the ark to Jerusalem  </a:t>
            </a:r>
            <a:r>
              <a:rPr lang="en-US" sz="2400" dirty="0" smtClean="0">
                <a:solidFill>
                  <a:srgbClr val="00B0F0"/>
                </a:solidFill>
              </a:rPr>
              <a:t>2 Sam 6</a:t>
            </a:r>
          </a:p>
          <a:p>
            <a:pPr marL="457200" lvl="1" indent="0">
              <a:buNone/>
            </a:pPr>
            <a:endParaRPr lang="en-US" sz="2400" dirty="0">
              <a:solidFill>
                <a:schemeClr val="tx1"/>
              </a:solidFill>
            </a:endParaRPr>
          </a:p>
          <a:p>
            <a:pPr marL="457200" lvl="1" indent="0">
              <a:buNone/>
            </a:pPr>
            <a:r>
              <a:rPr lang="en-US" sz="2400" dirty="0" smtClean="0">
                <a:solidFill>
                  <a:schemeClr val="tx1"/>
                </a:solidFill>
              </a:rPr>
              <a:t>God setting up the everlasting kingdom thru David  </a:t>
            </a:r>
            <a:r>
              <a:rPr lang="en-US" sz="2400" dirty="0" smtClean="0">
                <a:solidFill>
                  <a:srgbClr val="00B0F0"/>
                </a:solidFill>
              </a:rPr>
              <a:t>2 Sam 7</a:t>
            </a:r>
          </a:p>
          <a:p>
            <a:pPr marL="457200" lvl="1" indent="0">
              <a:buNone/>
            </a:pPr>
            <a:endParaRPr lang="en-US" sz="2400" dirty="0">
              <a:solidFill>
                <a:srgbClr val="00B0F0"/>
              </a:solidFill>
            </a:endParaRPr>
          </a:p>
          <a:p>
            <a:pPr marL="457200" lvl="1" indent="0">
              <a:buNone/>
            </a:pPr>
            <a:r>
              <a:rPr lang="en-US" sz="2400" dirty="0" smtClean="0">
                <a:solidFill>
                  <a:schemeClr val="tx1"/>
                </a:solidFill>
              </a:rPr>
              <a:t>He defeated the enemies of God as he was instructed with Gods help </a:t>
            </a:r>
            <a:r>
              <a:rPr lang="en-US" sz="2400" dirty="0" smtClean="0">
                <a:solidFill>
                  <a:srgbClr val="00B0F0"/>
                </a:solidFill>
              </a:rPr>
              <a:t>Samuel, Kings and Chronicles</a:t>
            </a:r>
          </a:p>
          <a:p>
            <a:pPr lvl="1"/>
            <a:endParaRPr lang="en-US" sz="2400" dirty="0">
              <a:solidFill>
                <a:srgbClr val="00B0F0"/>
              </a:solidFill>
            </a:endParaRPr>
          </a:p>
        </p:txBody>
      </p:sp>
      <p:sp>
        <p:nvSpPr>
          <p:cNvPr id="4" name="Rectangle 3"/>
          <p:cNvSpPr/>
          <p:nvPr/>
        </p:nvSpPr>
        <p:spPr>
          <a:xfrm>
            <a:off x="3851290" y="3244334"/>
            <a:ext cx="4835510" cy="369332"/>
          </a:xfrm>
          <a:prstGeom prst="rect">
            <a:avLst/>
          </a:prstGeom>
        </p:spPr>
        <p:txBody>
          <a:bodyPr wrap="square">
            <a:spAutoFit/>
          </a:bodyPr>
          <a:lstStyle/>
          <a:p>
            <a:r>
              <a:rPr lang="en-US" dirty="0" smtClean="0">
                <a:solidFill>
                  <a:srgbClr val="00B0F0"/>
                </a:solidFill>
              </a:rPr>
              <a:t> </a:t>
            </a:r>
            <a:endParaRPr lang="en-US" dirty="0"/>
          </a:p>
        </p:txBody>
      </p:sp>
    </p:spTree>
    <p:extLst>
      <p:ext uri="{BB962C8B-B14F-4D97-AF65-F5344CB8AC3E}">
        <p14:creationId xmlns:p14="http://schemas.microsoft.com/office/powerpoint/2010/main" xmlns="" val="1152572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tx1"/>
                </a:solidFill>
              </a:rPr>
              <a:t>Sitting</a:t>
            </a:r>
            <a:r>
              <a:rPr lang="en-US" dirty="0" smtClean="0">
                <a:solidFill>
                  <a:schemeClr val="tx1"/>
                </a:solidFill>
              </a:rPr>
              <a:t> </a:t>
            </a:r>
            <a:r>
              <a:rPr lang="en-US" sz="3200" dirty="0" smtClean="0">
                <a:solidFill>
                  <a:schemeClr val="tx1"/>
                </a:solidFill>
              </a:rPr>
              <a:t>down</a:t>
            </a:r>
            <a:r>
              <a:rPr lang="en-US" dirty="0" smtClean="0">
                <a:solidFill>
                  <a:schemeClr val="tx1"/>
                </a:solidFill>
              </a:rPr>
              <a:t> </a:t>
            </a:r>
            <a:r>
              <a:rPr lang="en-US" sz="3200" dirty="0" smtClean="0">
                <a:solidFill>
                  <a:schemeClr val="tx1"/>
                </a:solidFill>
              </a:rPr>
              <a:t>with Paul</a:t>
            </a:r>
            <a:endParaRPr lang="en-US" sz="3200" dirty="0">
              <a:solidFill>
                <a:schemeClr val="tx1"/>
              </a:solidFill>
            </a:endParaRPr>
          </a:p>
        </p:txBody>
      </p:sp>
      <p:sp>
        <p:nvSpPr>
          <p:cNvPr id="3" name="Content Placeholder 2"/>
          <p:cNvSpPr>
            <a:spLocks noGrp="1"/>
          </p:cNvSpPr>
          <p:nvPr>
            <p:ph idx="1"/>
          </p:nvPr>
        </p:nvSpPr>
        <p:spPr>
          <a:xfrm>
            <a:off x="152400" y="1295400"/>
            <a:ext cx="8991600" cy="4754563"/>
          </a:xfrm>
        </p:spPr>
        <p:txBody>
          <a:bodyPr>
            <a:normAutofit/>
          </a:bodyPr>
          <a:lstStyle/>
          <a:p>
            <a:pPr marL="0" indent="0">
              <a:buNone/>
            </a:pPr>
            <a:r>
              <a:rPr lang="en-US" sz="2400" dirty="0" smtClean="0"/>
              <a:t>For </a:t>
            </a:r>
            <a:r>
              <a:rPr lang="en-US" sz="2400" dirty="0"/>
              <a:t>I am already being poured out like a drink offering, and the time for my departure is </a:t>
            </a:r>
            <a:r>
              <a:rPr lang="en-US" sz="2400" dirty="0" smtClean="0"/>
              <a:t>near.</a:t>
            </a:r>
            <a:r>
              <a:rPr lang="en-US" sz="2400" dirty="0"/>
              <a:t> </a:t>
            </a:r>
            <a:r>
              <a:rPr lang="en-US" sz="2400" dirty="0" smtClean="0"/>
              <a:t>I </a:t>
            </a:r>
            <a:r>
              <a:rPr lang="en-US" sz="2400" dirty="0"/>
              <a:t>have fought the good fight, </a:t>
            </a:r>
            <a:r>
              <a:rPr lang="en-US" sz="2400" dirty="0" smtClean="0"/>
              <a:t>I have </a:t>
            </a:r>
            <a:r>
              <a:rPr lang="en-US" sz="2400" dirty="0"/>
              <a:t>finished the race, I have kept the faith. </a:t>
            </a:r>
            <a:r>
              <a:rPr lang="en-US" sz="2400" dirty="0" smtClean="0"/>
              <a:t>Now </a:t>
            </a:r>
            <a:r>
              <a:rPr lang="en-US" sz="2400" dirty="0"/>
              <a:t>there is in store for me the crown of righteousness, which the Lord, the righteous Judge, will award to me on that day—and not only to me, but also to all who have longed for his appearing</a:t>
            </a:r>
            <a:r>
              <a:rPr lang="en-US" sz="2400" dirty="0" smtClean="0"/>
              <a:t>. </a:t>
            </a:r>
            <a:r>
              <a:rPr lang="en-US" sz="2400" dirty="0" smtClean="0">
                <a:solidFill>
                  <a:srgbClr val="00B0F0"/>
                </a:solidFill>
              </a:rPr>
              <a:t>2 Tim 4:6-8</a:t>
            </a:r>
            <a:endParaRPr lang="en-US" sz="2400" dirty="0">
              <a:solidFill>
                <a:srgbClr val="00B0F0"/>
              </a:solidFill>
            </a:endParaRPr>
          </a:p>
        </p:txBody>
      </p:sp>
    </p:spTree>
    <p:extLst>
      <p:ext uri="{BB962C8B-B14F-4D97-AF65-F5344CB8AC3E}">
        <p14:creationId xmlns:p14="http://schemas.microsoft.com/office/powerpoint/2010/main" xmlns="" val="348022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rPr>
              <a:t>Sitting down with the early </a:t>
            </a:r>
            <a:r>
              <a:rPr lang="en-US" sz="3200" dirty="0" err="1" smtClean="0">
                <a:solidFill>
                  <a:schemeClr val="tx1"/>
                </a:solidFill>
              </a:rPr>
              <a:t>christians</a:t>
            </a:r>
            <a:endParaRPr lang="en-US" sz="3200" dirty="0">
              <a:solidFill>
                <a:schemeClr val="tx1"/>
              </a:solidFill>
            </a:endParaRPr>
          </a:p>
        </p:txBody>
      </p:sp>
      <p:sp>
        <p:nvSpPr>
          <p:cNvPr id="3" name="Content Placeholder 2"/>
          <p:cNvSpPr>
            <a:spLocks noGrp="1"/>
          </p:cNvSpPr>
          <p:nvPr>
            <p:ph idx="1"/>
          </p:nvPr>
        </p:nvSpPr>
        <p:spPr>
          <a:xfrm>
            <a:off x="76200" y="1554162"/>
            <a:ext cx="8915400" cy="4525963"/>
          </a:xfrm>
        </p:spPr>
        <p:txBody>
          <a:bodyPr/>
          <a:lstStyle/>
          <a:p>
            <a:pPr marL="0" indent="0">
              <a:buNone/>
            </a:pPr>
            <a:r>
              <a:rPr lang="en-US" dirty="0" smtClean="0">
                <a:solidFill>
                  <a:schemeClr val="tx1"/>
                </a:solidFill>
              </a:rPr>
              <a:t>Their lives, struggles, what kept them going, why they believed, </a:t>
            </a:r>
            <a:r>
              <a:rPr lang="en-US" dirty="0">
                <a:solidFill>
                  <a:schemeClr val="tx1"/>
                </a:solidFill>
              </a:rPr>
              <a:t>and their </a:t>
            </a:r>
            <a:r>
              <a:rPr lang="en-US" dirty="0" smtClean="0">
                <a:solidFill>
                  <a:schemeClr val="tx1"/>
                </a:solidFill>
              </a:rPr>
              <a:t>faith </a:t>
            </a:r>
            <a:endParaRPr lang="en-US" dirty="0">
              <a:solidFill>
                <a:schemeClr val="tx1"/>
              </a:solidFill>
            </a:endParaRPr>
          </a:p>
        </p:txBody>
      </p:sp>
    </p:spTree>
    <p:extLst>
      <p:ext uri="{BB962C8B-B14F-4D97-AF65-F5344CB8AC3E}">
        <p14:creationId xmlns:p14="http://schemas.microsoft.com/office/powerpoint/2010/main" xmlns="" val="3866557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rPr>
              <a:t>Sitting down with king David</a:t>
            </a:r>
            <a:endParaRPr lang="en-US" sz="3200"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tx1"/>
                </a:solidFill>
              </a:rPr>
              <a:t>His adultery, scheming, murder and his failure of raising his children</a:t>
            </a:r>
            <a:endParaRPr lang="en-US" sz="2400" dirty="0">
              <a:solidFill>
                <a:schemeClr val="tx1"/>
              </a:solidFill>
            </a:endParaRPr>
          </a:p>
        </p:txBody>
      </p:sp>
    </p:spTree>
    <p:extLst>
      <p:ext uri="{BB962C8B-B14F-4D97-AF65-F5344CB8AC3E}">
        <p14:creationId xmlns:p14="http://schemas.microsoft.com/office/powerpoint/2010/main" xmlns="" val="1032115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rPr>
              <a:t>Sitting down with Paul</a:t>
            </a:r>
            <a:endParaRPr lang="en-US" sz="3200"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tx1"/>
                </a:solidFill>
              </a:rPr>
              <a:t>His early life and sins </a:t>
            </a:r>
            <a:r>
              <a:rPr lang="en-US" sz="2400" dirty="0" smtClean="0">
                <a:solidFill>
                  <a:srgbClr val="00B0F0"/>
                </a:solidFill>
              </a:rPr>
              <a:t>1 </a:t>
            </a:r>
            <a:r>
              <a:rPr lang="en-US" sz="2400" dirty="0" err="1" smtClean="0">
                <a:solidFill>
                  <a:srgbClr val="00B0F0"/>
                </a:solidFill>
              </a:rPr>
              <a:t>Cor</a:t>
            </a:r>
            <a:r>
              <a:rPr lang="en-US" sz="2400" dirty="0" smtClean="0">
                <a:solidFill>
                  <a:srgbClr val="00B0F0"/>
                </a:solidFill>
              </a:rPr>
              <a:t> 15:9, Gal 1:13, Acts 22:20, </a:t>
            </a:r>
          </a:p>
          <a:p>
            <a:pPr marL="0" indent="0">
              <a:buNone/>
            </a:pPr>
            <a:r>
              <a:rPr lang="en-US" sz="2400" dirty="0" smtClean="0">
                <a:solidFill>
                  <a:srgbClr val="00B0F0"/>
                </a:solidFill>
              </a:rPr>
              <a:t>Acts 22:5  </a:t>
            </a:r>
          </a:p>
          <a:p>
            <a:pPr marL="0" indent="0">
              <a:buNone/>
            </a:pPr>
            <a:endParaRPr lang="en-US" sz="2400" dirty="0">
              <a:solidFill>
                <a:schemeClr val="tx1"/>
              </a:solidFill>
            </a:endParaRPr>
          </a:p>
        </p:txBody>
      </p:sp>
    </p:spTree>
    <p:extLst>
      <p:ext uri="{BB962C8B-B14F-4D97-AF65-F5344CB8AC3E}">
        <p14:creationId xmlns:p14="http://schemas.microsoft.com/office/powerpoint/2010/main" xmlns="" val="2645986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rPr>
              <a:t>Sitting down with the early </a:t>
            </a:r>
            <a:r>
              <a:rPr lang="en-US" sz="3200" dirty="0" err="1" smtClean="0">
                <a:solidFill>
                  <a:schemeClr val="tx1"/>
                </a:solidFill>
              </a:rPr>
              <a:t>christians</a:t>
            </a:r>
            <a:endParaRPr lang="en-US" sz="3200"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tx1"/>
                </a:solidFill>
              </a:rPr>
              <a:t>They were not all the best people </a:t>
            </a:r>
            <a:r>
              <a:rPr lang="en-US" sz="2400" dirty="0" smtClean="0">
                <a:solidFill>
                  <a:srgbClr val="00B0F0"/>
                </a:solidFill>
              </a:rPr>
              <a:t>1 </a:t>
            </a:r>
            <a:r>
              <a:rPr lang="en-US" sz="2400" dirty="0" err="1" smtClean="0">
                <a:solidFill>
                  <a:srgbClr val="00B0F0"/>
                </a:solidFill>
              </a:rPr>
              <a:t>Cor</a:t>
            </a:r>
            <a:r>
              <a:rPr lang="en-US" sz="2400" dirty="0" smtClean="0">
                <a:solidFill>
                  <a:srgbClr val="00B0F0"/>
                </a:solidFill>
              </a:rPr>
              <a:t> 6:9-11, Rev 2:12-16</a:t>
            </a:r>
            <a:endParaRPr lang="en-US" sz="2400" dirty="0">
              <a:solidFill>
                <a:srgbClr val="00B0F0"/>
              </a:solidFill>
            </a:endParaRPr>
          </a:p>
        </p:txBody>
      </p:sp>
    </p:spTree>
    <p:extLst>
      <p:ext uri="{BB962C8B-B14F-4D97-AF65-F5344CB8AC3E}">
        <p14:creationId xmlns:p14="http://schemas.microsoft.com/office/powerpoint/2010/main" xmlns="" val="1682827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rPr>
              <a:t>What about now</a:t>
            </a:r>
            <a:endParaRPr lang="en-US" sz="3200" dirty="0">
              <a:solidFill>
                <a:schemeClr val="tx1"/>
              </a:solidFill>
            </a:endParaRPr>
          </a:p>
        </p:txBody>
      </p:sp>
      <p:sp>
        <p:nvSpPr>
          <p:cNvPr id="3" name="Content Placeholder 2"/>
          <p:cNvSpPr>
            <a:spLocks noGrp="1"/>
          </p:cNvSpPr>
          <p:nvPr>
            <p:ph idx="1"/>
          </p:nvPr>
        </p:nvSpPr>
        <p:spPr>
          <a:xfrm>
            <a:off x="304800" y="1554162"/>
            <a:ext cx="8686800" cy="5075238"/>
          </a:xfrm>
        </p:spPr>
        <p:txBody>
          <a:bodyPr>
            <a:normAutofit/>
          </a:bodyPr>
          <a:lstStyle/>
          <a:p>
            <a:pPr marL="0" indent="0">
              <a:buNone/>
            </a:pPr>
            <a:r>
              <a:rPr lang="en-US" sz="2400" dirty="0" smtClean="0">
                <a:solidFill>
                  <a:schemeClr val="tx1"/>
                </a:solidFill>
              </a:rPr>
              <a:t>Would we rethink the sit down?</a:t>
            </a:r>
          </a:p>
          <a:p>
            <a:pPr marL="0" indent="0">
              <a:buNone/>
            </a:pPr>
            <a:endParaRPr lang="en-US" sz="2400" dirty="0">
              <a:solidFill>
                <a:schemeClr val="tx1"/>
              </a:solidFill>
            </a:endParaRPr>
          </a:p>
          <a:p>
            <a:pPr marL="0" indent="0">
              <a:buNone/>
            </a:pPr>
            <a:r>
              <a:rPr lang="en-US" sz="2400" dirty="0" smtClean="0">
                <a:solidFill>
                  <a:schemeClr val="tx1"/>
                </a:solidFill>
              </a:rPr>
              <a:t>Would we welcome them with open arms?</a:t>
            </a:r>
          </a:p>
          <a:p>
            <a:pPr marL="0" indent="0">
              <a:buNone/>
            </a:pPr>
            <a:endParaRPr lang="en-US" sz="2400" dirty="0">
              <a:solidFill>
                <a:schemeClr val="tx1"/>
              </a:solidFill>
            </a:endParaRPr>
          </a:p>
          <a:p>
            <a:pPr marL="0" indent="0">
              <a:buNone/>
            </a:pPr>
            <a:r>
              <a:rPr lang="en-US" sz="2400" dirty="0" smtClean="0">
                <a:solidFill>
                  <a:schemeClr val="tx1"/>
                </a:solidFill>
              </a:rPr>
              <a:t>Would we look at these with anger?</a:t>
            </a:r>
          </a:p>
          <a:p>
            <a:pPr marL="0" indent="0">
              <a:buNone/>
            </a:pPr>
            <a:endParaRPr lang="en-US" sz="2400" dirty="0">
              <a:solidFill>
                <a:schemeClr val="tx1"/>
              </a:solidFill>
            </a:endParaRPr>
          </a:p>
          <a:p>
            <a:pPr marL="0" indent="0">
              <a:buNone/>
            </a:pPr>
            <a:r>
              <a:rPr lang="en-US" sz="2400" dirty="0" smtClean="0">
                <a:solidFill>
                  <a:schemeClr val="tx1"/>
                </a:solidFill>
              </a:rPr>
              <a:t>Would we wrap our arms around them ?</a:t>
            </a:r>
          </a:p>
          <a:p>
            <a:pPr marL="0" indent="0">
              <a:buNone/>
            </a:pPr>
            <a:endParaRPr lang="en-US" sz="2400" dirty="0">
              <a:solidFill>
                <a:schemeClr val="tx1"/>
              </a:solidFill>
            </a:endParaRPr>
          </a:p>
          <a:p>
            <a:pPr marL="0" indent="0">
              <a:buNone/>
            </a:pPr>
            <a:r>
              <a:rPr lang="en-US" sz="2400" dirty="0" smtClean="0">
                <a:solidFill>
                  <a:schemeClr val="tx1"/>
                </a:solidFill>
              </a:rPr>
              <a:t>Would we block these from our minds?</a:t>
            </a:r>
          </a:p>
          <a:p>
            <a:pPr marL="0" indent="0">
              <a:buNone/>
            </a:pPr>
            <a:endParaRPr lang="en-US" sz="2400" dirty="0">
              <a:solidFill>
                <a:schemeClr val="tx1"/>
              </a:solidFill>
            </a:endParaRPr>
          </a:p>
          <a:p>
            <a:pPr marL="0" indent="0">
              <a:buNone/>
            </a:pPr>
            <a:r>
              <a:rPr lang="en-US" sz="2400" dirty="0" smtClean="0">
                <a:solidFill>
                  <a:schemeClr val="tx1"/>
                </a:solidFill>
              </a:rPr>
              <a:t>Would we seek these out?</a:t>
            </a:r>
            <a:endParaRPr lang="en-US" sz="2400" dirty="0">
              <a:solidFill>
                <a:schemeClr val="tx1"/>
              </a:solidFill>
            </a:endParaRPr>
          </a:p>
        </p:txBody>
      </p:sp>
    </p:spTree>
    <p:extLst>
      <p:ext uri="{BB962C8B-B14F-4D97-AF65-F5344CB8AC3E}">
        <p14:creationId xmlns:p14="http://schemas.microsoft.com/office/powerpoint/2010/main" xmlns="" val="3566618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rPr>
              <a:t>Sitting down with Our </a:t>
            </a:r>
            <a:r>
              <a:rPr lang="en-US" sz="3200" dirty="0" err="1" smtClean="0">
                <a:solidFill>
                  <a:schemeClr val="tx1"/>
                </a:solidFill>
              </a:rPr>
              <a:t>breathern</a:t>
            </a:r>
            <a:r>
              <a:rPr lang="en-US" sz="3200" dirty="0" smtClean="0">
                <a:solidFill>
                  <a:schemeClr val="tx1"/>
                </a:solidFill>
              </a:rPr>
              <a:t> today</a:t>
            </a:r>
            <a:endParaRPr lang="en-US" sz="3200"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tx1"/>
                </a:solidFill>
              </a:rPr>
              <a:t>Some may be like king David and have done or will do great things or like Paul and be great workers for the Lord no matter what happens. Some may be like the early </a:t>
            </a:r>
            <a:r>
              <a:rPr lang="en-US" sz="2400" dirty="0" err="1" smtClean="0">
                <a:solidFill>
                  <a:schemeClr val="tx1"/>
                </a:solidFill>
              </a:rPr>
              <a:t>christians</a:t>
            </a:r>
            <a:r>
              <a:rPr lang="en-US" sz="2400" dirty="0" smtClean="0">
                <a:solidFill>
                  <a:schemeClr val="tx1"/>
                </a:solidFill>
              </a:rPr>
              <a:t> and persevere against great .odds in their lives for the Lord</a:t>
            </a:r>
          </a:p>
          <a:p>
            <a:pPr marL="0" indent="0">
              <a:buNone/>
            </a:pPr>
            <a:endParaRPr lang="en-US" sz="2400" dirty="0">
              <a:solidFill>
                <a:schemeClr val="tx1"/>
              </a:solidFill>
            </a:endParaRPr>
          </a:p>
          <a:p>
            <a:pPr marL="0" indent="0">
              <a:buNone/>
            </a:pPr>
            <a:r>
              <a:rPr lang="en-US" sz="2400" dirty="0" smtClean="0">
                <a:solidFill>
                  <a:schemeClr val="tx1"/>
                </a:solidFill>
              </a:rPr>
              <a:t>				</a:t>
            </a:r>
            <a:r>
              <a:rPr lang="en-US" sz="2400" b="1" dirty="0" smtClean="0">
                <a:solidFill>
                  <a:schemeClr val="tx1"/>
                </a:solidFill>
              </a:rPr>
              <a:t>OR</a:t>
            </a:r>
          </a:p>
          <a:p>
            <a:pPr marL="0" indent="0">
              <a:buNone/>
            </a:pPr>
            <a:endParaRPr lang="en-US" sz="2400" b="1" dirty="0">
              <a:solidFill>
                <a:schemeClr val="tx1"/>
              </a:solidFill>
            </a:endParaRPr>
          </a:p>
          <a:p>
            <a:pPr marL="0" indent="0">
              <a:buNone/>
            </a:pPr>
            <a:r>
              <a:rPr lang="en-US" sz="2400" dirty="0" smtClean="0">
                <a:solidFill>
                  <a:schemeClr val="tx1"/>
                </a:solidFill>
              </a:rPr>
              <a:t>Some may have or will hurt you or sin against you or those you love and God.</a:t>
            </a:r>
            <a:endParaRPr lang="en-US" sz="2400" dirty="0">
              <a:solidFill>
                <a:schemeClr val="tx1"/>
              </a:solidFill>
            </a:endParaRPr>
          </a:p>
        </p:txBody>
      </p:sp>
    </p:spTree>
    <p:extLst>
      <p:ext uri="{BB962C8B-B14F-4D97-AF65-F5344CB8AC3E}">
        <p14:creationId xmlns:p14="http://schemas.microsoft.com/office/powerpoint/2010/main" xmlns="" val="10961755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378</TotalTime>
  <Words>476</Words>
  <Application>Microsoft Office PowerPoint</Application>
  <PresentationFormat>On-screen Show (4:3)</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          Forgiveness  </vt:lpstr>
      <vt:lpstr> Sitting down with King David</vt:lpstr>
      <vt:lpstr>Sitting down with Paul</vt:lpstr>
      <vt:lpstr>Sitting down with the early christians</vt:lpstr>
      <vt:lpstr>Sitting down with king David</vt:lpstr>
      <vt:lpstr>Sitting down with Paul</vt:lpstr>
      <vt:lpstr>Sitting down with the early christians</vt:lpstr>
      <vt:lpstr>What about now</vt:lpstr>
      <vt:lpstr>Sitting down with Our breathern today</vt:lpstr>
      <vt:lpstr>forgivness</vt:lpstr>
      <vt:lpstr>What about our erring breathern today</vt:lpstr>
      <vt:lpstr> forgivness</vt:lpstr>
      <vt:lpstr>How we can deal with others sin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FORGIVNESS</dc:title>
  <dc:creator>PC02</dc:creator>
  <cp:lastModifiedBy>SHCOC</cp:lastModifiedBy>
  <cp:revision>33</cp:revision>
  <cp:lastPrinted>2017-12-17T22:51:41Z</cp:lastPrinted>
  <dcterms:created xsi:type="dcterms:W3CDTF">2017-12-12T01:45:19Z</dcterms:created>
  <dcterms:modified xsi:type="dcterms:W3CDTF">2017-12-18T01:22:45Z</dcterms:modified>
</cp:coreProperties>
</file>