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8" r:id="rId2"/>
    <p:sldId id="267" r:id="rId3"/>
    <p:sldId id="269" r:id="rId4"/>
    <p:sldId id="270" r:id="rId5"/>
    <p:sldId id="271" r:id="rId6"/>
    <p:sldId id="272" r:id="rId7"/>
    <p:sldId id="273" r:id="rId8"/>
    <p:sldId id="274" r:id="rId9"/>
    <p:sldId id="275" r:id="rId10"/>
    <p:sldId id="276" r:id="rId11"/>
    <p:sldId id="277"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68" d="100"/>
          <a:sy n="68" d="100"/>
        </p:scale>
        <p:origin x="-174" y="-96"/>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10/15/2017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3999"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xmlns="" val="674356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4"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10/15/2017</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126793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47"/>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605"/>
            <a:ext cx="6492240" cy="6400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7" y="277821"/>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10/15/2017</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211791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6"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4"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pPr/>
              <a:t>10/15/2017</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2614472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3999"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33"/>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10/15/2017</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4058797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6"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4"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8"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6"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10/15/2017</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68329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6"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4"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6"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6" y="2819407"/>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819407"/>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pPr/>
              <a:t>10/15/2017</a:t>
            </a:fld>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4182491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2714" y="59034"/>
            <a:ext cx="9143998" cy="1020762"/>
          </a:xfrm>
        </p:spPr>
        <p:txBody>
          <a:bodyPr/>
          <a:lstStyle/>
          <a:p>
            <a:r>
              <a:rPr lang="en-US"/>
              <a:t>Click to edit Master title style</a:t>
            </a:r>
            <a:endParaRPr/>
          </a:p>
        </p:txBody>
      </p:sp>
      <p:grpSp>
        <p:nvGrpSpPr>
          <p:cNvPr id="156" name="line" descr="Line graphic"/>
          <p:cNvGrpSpPr/>
          <p:nvPr/>
        </p:nvGrpSpPr>
        <p:grpSpPr bwMode="invGray">
          <a:xfrm>
            <a:off x="112713" y="1143000"/>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Tree>
    <p:extLst>
      <p:ext uri="{BB962C8B-B14F-4D97-AF65-F5344CB8AC3E}">
        <p14:creationId xmlns:p14="http://schemas.microsoft.com/office/powerpoint/2010/main" xmlns="" val="2531561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pPr/>
              <a:t>10/15/2017</a:t>
            </a:fld>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405966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6"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1" y="1905000"/>
            <a:ext cx="5669281"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8"/>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10/15/2017</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962116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6"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7" y="1884311"/>
            <a:ext cx="5669281"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8"/>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10/15/2017</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3617694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6"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3999"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8"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7"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10/15/2017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gateway.com/passage/?search=Psalm+103:8-14&amp;version=NASB"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4882BB-F41A-4B60-A756-D860E2120140}"/>
              </a:ext>
            </a:extLst>
          </p:cNvPr>
          <p:cNvSpPr/>
          <p:nvPr/>
        </p:nvSpPr>
        <p:spPr>
          <a:xfrm>
            <a:off x="379415" y="685808"/>
            <a:ext cx="11582400" cy="5262979"/>
          </a:xfrm>
          <a:prstGeom prst="rect">
            <a:avLst/>
          </a:prstGeom>
        </p:spPr>
        <p:txBody>
          <a:bodyPr wrap="square">
            <a:spAutoFit/>
          </a:bodyPr>
          <a:lstStyle/>
          <a:p>
            <a:r>
              <a:rPr lang="en-US" sz="2800" i="1" baseline="30000" dirty="0"/>
              <a:t>12 </a:t>
            </a:r>
            <a:r>
              <a:rPr lang="en-US" sz="2800" i="1" dirty="0"/>
              <a:t>I thank Christ Jesus our Lord, who has strengthened me, because He considered me faithful, putting me into service, </a:t>
            </a:r>
          </a:p>
          <a:p>
            <a:r>
              <a:rPr lang="en-US" sz="2800" i="1" baseline="30000" dirty="0"/>
              <a:t>13 </a:t>
            </a:r>
            <a:r>
              <a:rPr lang="en-US" sz="2800" i="1" dirty="0"/>
              <a:t>even though I was formerly a blasphemer and a persecutor and a violent aggressor. Yet I was shown mercy because I acted ignorantly in unbelief; </a:t>
            </a:r>
          </a:p>
          <a:p>
            <a:r>
              <a:rPr lang="en-US" sz="2800" i="1" baseline="30000" dirty="0"/>
              <a:t>14 </a:t>
            </a:r>
            <a:r>
              <a:rPr lang="en-US" sz="2800" i="1" dirty="0"/>
              <a:t>and the grace of our Lord was more than abundant, with the faith and love which are found in Christ Jesus. </a:t>
            </a:r>
          </a:p>
          <a:p>
            <a:r>
              <a:rPr lang="en-US" sz="2800" i="1" baseline="30000" dirty="0"/>
              <a:t>15 </a:t>
            </a:r>
            <a:r>
              <a:rPr lang="en-US" sz="2800" i="1" dirty="0"/>
              <a:t>It is a trustworthy statement, deserving full acceptance, that Christ Jesus came into the world to save sinners, among whom I am foremost of all. </a:t>
            </a:r>
          </a:p>
          <a:p>
            <a:r>
              <a:rPr lang="en-US" sz="2800" i="1" baseline="30000" dirty="0"/>
              <a:t>16 </a:t>
            </a:r>
            <a:r>
              <a:rPr lang="en-US" sz="2800" i="1" dirty="0"/>
              <a:t>Yet for this reason I found mercy, so that in me as the foremost, Jesus Christ might demonstrate His perfect patience as an example for those who would believe in Him for eternal life.</a:t>
            </a:r>
          </a:p>
          <a:p>
            <a:pPr algn="r"/>
            <a:r>
              <a:rPr lang="en-US" sz="2800" dirty="0"/>
              <a:t>- I Timothy 1:12-16 </a:t>
            </a:r>
          </a:p>
        </p:txBody>
      </p:sp>
    </p:spTree>
    <p:extLst>
      <p:ext uri="{BB962C8B-B14F-4D97-AF65-F5344CB8AC3E}">
        <p14:creationId xmlns:p14="http://schemas.microsoft.com/office/powerpoint/2010/main" xmlns="" val="3586389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a:xfrm>
            <a:off x="112714" y="59034"/>
            <a:ext cx="9639298" cy="1020762"/>
          </a:xfrm>
        </p:spPr>
        <p:txBody>
          <a:bodyPr/>
          <a:lstStyle/>
          <a:p>
            <a:r>
              <a:rPr lang="en-US" dirty="0"/>
              <a:t>The consequences of limiting God’s grace…</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379413" y="1295400"/>
            <a:ext cx="10731677" cy="6858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Our salvation is not possible without forgiveness</a:t>
            </a:r>
          </a:p>
          <a:p>
            <a:pPr lvl="1">
              <a:lnSpc>
                <a:spcPct val="120000"/>
              </a:lnSpc>
            </a:pPr>
            <a:r>
              <a:rPr lang="en-US" sz="2400" dirty="0"/>
              <a:t>Do we wonder where we will spend our eternity?</a:t>
            </a:r>
          </a:p>
          <a:p>
            <a:pPr lvl="1">
              <a:lnSpc>
                <a:spcPct val="120000"/>
              </a:lnSpc>
            </a:pPr>
            <a:r>
              <a:rPr lang="en-US" sz="2400" dirty="0"/>
              <a:t>Has this thinking kept us from coming to God??</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
        <p:nvSpPr>
          <p:cNvPr id="8" name="Content Placeholder 13">
            <a:extLst>
              <a:ext uri="{FF2B5EF4-FFF2-40B4-BE49-F238E27FC236}">
                <a16:creationId xmlns:a16="http://schemas.microsoft.com/office/drawing/2014/main" xmlns="" id="{2AD282FA-AB1E-4D9D-B472-A43DAE98CD0B}"/>
              </a:ext>
            </a:extLst>
          </p:cNvPr>
          <p:cNvSpPr txBox="1">
            <a:spLocks/>
          </p:cNvSpPr>
          <p:nvPr/>
        </p:nvSpPr>
        <p:spPr>
          <a:xfrm>
            <a:off x="389113" y="2895600"/>
            <a:ext cx="10731677" cy="6858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Our love for God is linked to our forgiveness (Luke 7:36-47)</a:t>
            </a:r>
          </a:p>
        </p:txBody>
      </p:sp>
      <p:sp>
        <p:nvSpPr>
          <p:cNvPr id="9" name="Content Placeholder 13">
            <a:extLst>
              <a:ext uri="{FF2B5EF4-FFF2-40B4-BE49-F238E27FC236}">
                <a16:creationId xmlns:a16="http://schemas.microsoft.com/office/drawing/2014/main" xmlns="" id="{644FC5AC-F34F-4B5A-84F4-2B2BB218A243}"/>
              </a:ext>
            </a:extLst>
          </p:cNvPr>
          <p:cNvSpPr txBox="1">
            <a:spLocks/>
          </p:cNvSpPr>
          <p:nvPr/>
        </p:nvSpPr>
        <p:spPr>
          <a:xfrm>
            <a:off x="379413" y="4716908"/>
            <a:ext cx="10731677" cy="1805403"/>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Limiting God’s grace is arrogant</a:t>
            </a:r>
          </a:p>
          <a:p>
            <a:pPr lvl="1">
              <a:lnSpc>
                <a:spcPct val="120000"/>
              </a:lnSpc>
            </a:pPr>
            <a:r>
              <a:rPr lang="en-US" sz="2400" dirty="0"/>
              <a:t>Jesus’ death insufficient for me.</a:t>
            </a:r>
          </a:p>
          <a:p>
            <a:pPr lvl="1">
              <a:lnSpc>
                <a:spcPct val="120000"/>
              </a:lnSpc>
            </a:pPr>
            <a:r>
              <a:rPr lang="en-US" sz="2400" dirty="0"/>
              <a:t>My judgment is better than God’s</a:t>
            </a:r>
          </a:p>
        </p:txBody>
      </p:sp>
      <p:sp>
        <p:nvSpPr>
          <p:cNvPr id="10" name="Content Placeholder 13">
            <a:extLst>
              <a:ext uri="{FF2B5EF4-FFF2-40B4-BE49-F238E27FC236}">
                <a16:creationId xmlns:a16="http://schemas.microsoft.com/office/drawing/2014/main" xmlns="" id="{AD688615-746B-481F-AE78-47B7DB8B18AB}"/>
              </a:ext>
            </a:extLst>
          </p:cNvPr>
          <p:cNvSpPr txBox="1">
            <a:spLocks/>
          </p:cNvSpPr>
          <p:nvPr/>
        </p:nvSpPr>
        <p:spPr>
          <a:xfrm>
            <a:off x="379413" y="3486708"/>
            <a:ext cx="10731677" cy="6858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Our love for others is linked to our forgiveness</a:t>
            </a:r>
          </a:p>
        </p:txBody>
      </p:sp>
      <p:sp>
        <p:nvSpPr>
          <p:cNvPr id="11" name="Content Placeholder 13">
            <a:extLst>
              <a:ext uri="{FF2B5EF4-FFF2-40B4-BE49-F238E27FC236}">
                <a16:creationId xmlns:a16="http://schemas.microsoft.com/office/drawing/2014/main" xmlns="" id="{E5DF872C-0919-4FDB-A3A5-C64218A9128C}"/>
              </a:ext>
            </a:extLst>
          </p:cNvPr>
          <p:cNvSpPr txBox="1">
            <a:spLocks/>
          </p:cNvSpPr>
          <p:nvPr/>
        </p:nvSpPr>
        <p:spPr>
          <a:xfrm>
            <a:off x="389113" y="4120148"/>
            <a:ext cx="10731677" cy="6858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Our ability to teach others is linked to our forgiveness</a:t>
            </a:r>
          </a:p>
        </p:txBody>
      </p:sp>
    </p:spTree>
    <p:extLst>
      <p:ext uri="{BB962C8B-B14F-4D97-AF65-F5344CB8AC3E}">
        <p14:creationId xmlns:p14="http://schemas.microsoft.com/office/powerpoint/2010/main" xmlns="" val="1270198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a:xfrm>
            <a:off x="112714" y="59034"/>
            <a:ext cx="9639298" cy="1020762"/>
          </a:xfrm>
        </p:spPr>
        <p:txBody>
          <a:bodyPr/>
          <a:lstStyle/>
          <a:p>
            <a:r>
              <a:rPr lang="en-US" dirty="0"/>
              <a:t>The solution…</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379413" y="1143000"/>
            <a:ext cx="10731677" cy="1168104"/>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Understand that our lack of faith comes from Satan</a:t>
            </a:r>
          </a:p>
          <a:p>
            <a:pPr lvl="1">
              <a:lnSpc>
                <a:spcPct val="120000"/>
              </a:lnSpc>
            </a:pPr>
            <a:r>
              <a:rPr lang="en-US" sz="2400" dirty="0"/>
              <a:t>Whose voice are we going to hear (John 10:16)</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
        <p:nvSpPr>
          <p:cNvPr id="8" name="Content Placeholder 13">
            <a:extLst>
              <a:ext uri="{FF2B5EF4-FFF2-40B4-BE49-F238E27FC236}">
                <a16:creationId xmlns:a16="http://schemas.microsoft.com/office/drawing/2014/main" xmlns="" id="{2AD282FA-AB1E-4D9D-B472-A43DAE98CD0B}"/>
              </a:ext>
            </a:extLst>
          </p:cNvPr>
          <p:cNvSpPr txBox="1">
            <a:spLocks/>
          </p:cNvSpPr>
          <p:nvPr/>
        </p:nvSpPr>
        <p:spPr>
          <a:xfrm>
            <a:off x="389113" y="2209800"/>
            <a:ext cx="10731677" cy="1651296"/>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Strengthen your faith (Romans 10:17)</a:t>
            </a:r>
          </a:p>
          <a:p>
            <a:pPr lvl="1">
              <a:lnSpc>
                <a:spcPct val="120000"/>
              </a:lnSpc>
            </a:pPr>
            <a:r>
              <a:rPr lang="en-US" sz="2400" dirty="0"/>
              <a:t>Read what God says about His </a:t>
            </a:r>
            <a:r>
              <a:rPr lang="en-US" sz="2400" dirty="0" err="1"/>
              <a:t>forgivenss</a:t>
            </a:r>
            <a:endParaRPr lang="en-US" sz="2400" dirty="0"/>
          </a:p>
          <a:p>
            <a:pPr lvl="1">
              <a:lnSpc>
                <a:spcPct val="120000"/>
              </a:lnSpc>
            </a:pPr>
            <a:r>
              <a:rPr lang="en-US" sz="2400" dirty="0"/>
              <a:t>Study David (Acts 13:22), Peter, Paul, etc.</a:t>
            </a:r>
          </a:p>
        </p:txBody>
      </p:sp>
      <p:sp>
        <p:nvSpPr>
          <p:cNvPr id="9" name="Content Placeholder 13">
            <a:extLst>
              <a:ext uri="{FF2B5EF4-FFF2-40B4-BE49-F238E27FC236}">
                <a16:creationId xmlns:a16="http://schemas.microsoft.com/office/drawing/2014/main" xmlns="" id="{644FC5AC-F34F-4B5A-84F4-2B2BB218A243}"/>
              </a:ext>
            </a:extLst>
          </p:cNvPr>
          <p:cNvSpPr txBox="1">
            <a:spLocks/>
          </p:cNvSpPr>
          <p:nvPr/>
        </p:nvSpPr>
        <p:spPr>
          <a:xfrm>
            <a:off x="379058" y="3886208"/>
            <a:ext cx="10731677" cy="1805403"/>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Understand how God feels about our sin!</a:t>
            </a:r>
          </a:p>
          <a:p>
            <a:pPr lvl="1">
              <a:lnSpc>
                <a:spcPct val="120000"/>
              </a:lnSpc>
            </a:pPr>
            <a:r>
              <a:rPr lang="en-US" sz="2400" dirty="0"/>
              <a:t>Matthew 18:12-33</a:t>
            </a:r>
          </a:p>
          <a:p>
            <a:pPr lvl="1">
              <a:lnSpc>
                <a:spcPct val="120000"/>
              </a:lnSpc>
            </a:pPr>
            <a:r>
              <a:rPr lang="en-US" sz="2400" dirty="0"/>
              <a:t>God panics when we stray!</a:t>
            </a:r>
          </a:p>
        </p:txBody>
      </p:sp>
      <p:sp>
        <p:nvSpPr>
          <p:cNvPr id="11" name="Content Placeholder 13">
            <a:extLst>
              <a:ext uri="{FF2B5EF4-FFF2-40B4-BE49-F238E27FC236}">
                <a16:creationId xmlns:a16="http://schemas.microsoft.com/office/drawing/2014/main" xmlns="" id="{E5DF872C-0919-4FDB-A3A5-C64218A9128C}"/>
              </a:ext>
            </a:extLst>
          </p:cNvPr>
          <p:cNvSpPr txBox="1">
            <a:spLocks/>
          </p:cNvSpPr>
          <p:nvPr/>
        </p:nvSpPr>
        <p:spPr>
          <a:xfrm>
            <a:off x="389115" y="5562600"/>
            <a:ext cx="7619598"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Understand why God forgives our sins</a:t>
            </a:r>
          </a:p>
          <a:p>
            <a:pPr lvl="1">
              <a:lnSpc>
                <a:spcPct val="120000"/>
              </a:lnSpc>
            </a:pPr>
            <a:r>
              <a:rPr lang="en-US" sz="2400" dirty="0"/>
              <a:t>Isaiah 43:25; I Tim. 1:15-16</a:t>
            </a:r>
          </a:p>
        </p:txBody>
      </p:sp>
    </p:spTree>
    <p:extLst>
      <p:ext uri="{BB962C8B-B14F-4D97-AF65-F5344CB8AC3E}">
        <p14:creationId xmlns:p14="http://schemas.microsoft.com/office/powerpoint/2010/main" xmlns="" val="720391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God has promised forgiveness!</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836613" y="2247900"/>
            <a:ext cx="9143999" cy="1905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b="1" dirty="0"/>
              <a:t>1 John 1:9 - </a:t>
            </a:r>
            <a:r>
              <a:rPr lang="en-US" sz="2800" baseline="30000" dirty="0"/>
              <a:t> </a:t>
            </a:r>
            <a:r>
              <a:rPr lang="en-US" sz="2800" i="1" dirty="0"/>
              <a:t>If we confess our sins, He is faithful and righteous to forgive us our sins and to cleanse us from all unrighteousness.</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Tree>
    <p:extLst>
      <p:ext uri="{BB962C8B-B14F-4D97-AF65-F5344CB8AC3E}">
        <p14:creationId xmlns:p14="http://schemas.microsoft.com/office/powerpoint/2010/main" xmlns="" val="997301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God has promised forgiveness!</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684214" y="1600200"/>
            <a:ext cx="9143999" cy="42672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b="1" dirty="0"/>
              <a:t>Titus 2:11-14 </a:t>
            </a:r>
            <a:r>
              <a:rPr lang="en-US" sz="2800" dirty="0"/>
              <a:t>- </a:t>
            </a:r>
            <a:r>
              <a:rPr lang="en-US" sz="2800" i="1" dirty="0"/>
              <a:t>For the grace of God has appeared, bringing salvation to all men, instructing us to deny ungodliness and worldly desires and to live sensibly, righteously and godly in the present age, </a:t>
            </a:r>
            <a:r>
              <a:rPr lang="en-US" sz="2800" i="1" baseline="30000" dirty="0"/>
              <a:t> </a:t>
            </a:r>
            <a:r>
              <a:rPr lang="en-US" sz="2800" i="1" dirty="0"/>
              <a:t>looking for the blessed hope and the appearing of the glory of our great God and Savior, Christ Jesus, who gave Himself for us to redeem us from every lawless deed, and to purify for Himself a people for His own possession, zealous for good deeds.</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Tree>
    <p:extLst>
      <p:ext uri="{BB962C8B-B14F-4D97-AF65-F5344CB8AC3E}">
        <p14:creationId xmlns:p14="http://schemas.microsoft.com/office/powerpoint/2010/main" xmlns="" val="2747391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God has promised forgiveness!</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684214" y="1600200"/>
            <a:ext cx="9143999" cy="42672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b="1" dirty="0"/>
              <a:t>Ephesians 1:5-8 </a:t>
            </a:r>
            <a:r>
              <a:rPr lang="en-US" sz="2800" dirty="0"/>
              <a:t>- </a:t>
            </a:r>
            <a:r>
              <a:rPr lang="en-US" sz="2800" i="1" dirty="0"/>
              <a:t>He predestined us to adoption as sons through Jesus Christ to Himself, according to the kind intention of His will, to the praise of the glory of His grace, which He freely bestowed on us in the Beloved. In Him we have redemption through His blood, the forgiveness of our trespasses, according to the riches of His grace which He lavished on us.</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Tree>
    <p:extLst>
      <p:ext uri="{BB962C8B-B14F-4D97-AF65-F5344CB8AC3E}">
        <p14:creationId xmlns:p14="http://schemas.microsoft.com/office/powerpoint/2010/main" xmlns="" val="2767699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God has promised forgiveness!</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836613" y="1219200"/>
            <a:ext cx="9143999" cy="42672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600" b="1" dirty="0"/>
              <a:t>Psalm 103:8-12</a:t>
            </a:r>
            <a:endParaRPr lang="en-US" sz="2600" dirty="0"/>
          </a:p>
          <a:p>
            <a:pPr marL="0" indent="0">
              <a:lnSpc>
                <a:spcPct val="120000"/>
              </a:lnSpc>
              <a:spcBef>
                <a:spcPts val="600"/>
              </a:spcBef>
              <a:buNone/>
            </a:pPr>
            <a:r>
              <a:rPr lang="en-US" sz="2600" i="1" dirty="0"/>
              <a:t>The </a:t>
            </a:r>
            <a:r>
              <a:rPr lang="en-US" sz="2600" i="1" cap="small" dirty="0"/>
              <a:t>Lord</a:t>
            </a:r>
            <a:r>
              <a:rPr lang="en-US" sz="2600" i="1" dirty="0"/>
              <a:t> is compassionate and gracious,</a:t>
            </a:r>
            <a:br>
              <a:rPr lang="en-US" sz="2600" i="1" dirty="0"/>
            </a:br>
            <a:r>
              <a:rPr lang="en-US" sz="2600" i="1" dirty="0"/>
              <a:t>Slow to anger and abounding in lovingkindness.</a:t>
            </a:r>
            <a:br>
              <a:rPr lang="en-US" sz="2600" i="1" dirty="0"/>
            </a:br>
            <a:r>
              <a:rPr lang="en-US" sz="2600" i="1" baseline="30000" dirty="0"/>
              <a:t>9 </a:t>
            </a:r>
            <a:r>
              <a:rPr lang="en-US" sz="2600" i="1" dirty="0"/>
              <a:t>He will not always strive with us,</a:t>
            </a:r>
            <a:br>
              <a:rPr lang="en-US" sz="2600" i="1" dirty="0"/>
            </a:br>
            <a:r>
              <a:rPr lang="en-US" sz="2600" i="1" dirty="0"/>
              <a:t>Nor will He keep His anger forever.</a:t>
            </a:r>
            <a:br>
              <a:rPr lang="en-US" sz="2600" i="1" dirty="0"/>
            </a:br>
            <a:r>
              <a:rPr lang="en-US" sz="2600" i="1" baseline="30000" dirty="0"/>
              <a:t>10 </a:t>
            </a:r>
            <a:r>
              <a:rPr lang="en-US" sz="2600" i="1" dirty="0"/>
              <a:t>He has not dealt with us according to our sins,</a:t>
            </a:r>
            <a:br>
              <a:rPr lang="en-US" sz="2600" i="1" dirty="0"/>
            </a:br>
            <a:r>
              <a:rPr lang="en-US" sz="2600" i="1" dirty="0"/>
              <a:t>Nor rewarded us according to our iniquities.</a:t>
            </a:r>
            <a:br>
              <a:rPr lang="en-US" sz="2600" i="1" dirty="0"/>
            </a:br>
            <a:r>
              <a:rPr lang="en-US" sz="2600" i="1" baseline="30000" dirty="0"/>
              <a:t>11 </a:t>
            </a:r>
            <a:r>
              <a:rPr lang="en-US" sz="2600" i="1" dirty="0"/>
              <a:t>For as high as the heavens are above the earth,</a:t>
            </a:r>
            <a:br>
              <a:rPr lang="en-US" sz="2600" i="1" dirty="0"/>
            </a:br>
            <a:r>
              <a:rPr lang="en-US" sz="2600" i="1" dirty="0"/>
              <a:t>So great is His lovingkindness toward those who </a:t>
            </a:r>
            <a:r>
              <a:rPr lang="en-US" sz="2600" i="1" baseline="30000" dirty="0"/>
              <a:t>[</a:t>
            </a:r>
            <a:r>
              <a:rPr lang="en-US" sz="2600" i="1" baseline="30000" dirty="0">
                <a:hlinkClick r:id="rId2" tooltip="See footnote a"/>
              </a:rPr>
              <a:t>a</a:t>
            </a:r>
            <a:r>
              <a:rPr lang="en-US" sz="2600" i="1" baseline="30000" dirty="0"/>
              <a:t>]</a:t>
            </a:r>
            <a:r>
              <a:rPr lang="en-US" sz="2600" i="1" dirty="0"/>
              <a:t>fear Him.</a:t>
            </a:r>
            <a:br>
              <a:rPr lang="en-US" sz="2600" i="1" dirty="0"/>
            </a:br>
            <a:r>
              <a:rPr lang="en-US" sz="2600" i="1" baseline="30000" dirty="0"/>
              <a:t>12 </a:t>
            </a:r>
            <a:r>
              <a:rPr lang="en-US" sz="2600" i="1" dirty="0"/>
              <a:t>As far as the east is from the west,</a:t>
            </a:r>
            <a:br>
              <a:rPr lang="en-US" sz="2600" i="1" dirty="0"/>
            </a:br>
            <a:r>
              <a:rPr lang="en-US" sz="2600" i="1" dirty="0"/>
              <a:t>So far has He removed our transgressions from us.</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Tree>
    <p:extLst>
      <p:ext uri="{BB962C8B-B14F-4D97-AF65-F5344CB8AC3E}">
        <p14:creationId xmlns:p14="http://schemas.microsoft.com/office/powerpoint/2010/main" xmlns="" val="485357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God has promised forgiveness!</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684214" y="1600200"/>
            <a:ext cx="9143999" cy="42672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b="1" dirty="0"/>
              <a:t>Hebrews 8:12 </a:t>
            </a:r>
            <a:r>
              <a:rPr lang="en-US" sz="2800" dirty="0"/>
              <a:t>- </a:t>
            </a:r>
            <a:r>
              <a:rPr lang="en-US" sz="2800" i="1" dirty="0"/>
              <a:t>“</a:t>
            </a:r>
            <a:r>
              <a:rPr lang="en-US" sz="2800" i="1" cap="small" dirty="0"/>
              <a:t>For I will be merciful to their iniquities</a:t>
            </a:r>
            <a:r>
              <a:rPr lang="en-US" sz="2800" i="1" dirty="0"/>
              <a:t>,</a:t>
            </a:r>
            <a:br>
              <a:rPr lang="en-US" sz="2800" i="1" dirty="0"/>
            </a:br>
            <a:r>
              <a:rPr lang="en-US" sz="2800" i="1" cap="small" dirty="0"/>
              <a:t>And I will remember their sins no more</a:t>
            </a:r>
            <a:r>
              <a:rPr lang="en-US" sz="2800" i="1" dirty="0"/>
              <a:t>.”</a:t>
            </a:r>
          </a:p>
          <a:p>
            <a:pPr>
              <a:lnSpc>
                <a:spcPct val="120000"/>
              </a:lnSpc>
              <a:spcBef>
                <a:spcPts val="600"/>
              </a:spcBef>
            </a:pPr>
            <a:endParaRPr lang="en-US" sz="2800" b="1" dirty="0"/>
          </a:p>
          <a:p>
            <a:pPr>
              <a:lnSpc>
                <a:spcPct val="120000"/>
              </a:lnSpc>
              <a:spcBef>
                <a:spcPts val="600"/>
              </a:spcBef>
            </a:pPr>
            <a:r>
              <a:rPr lang="en-US" sz="2800" b="1" dirty="0"/>
              <a:t>Micah 7:19 </a:t>
            </a:r>
            <a:r>
              <a:rPr lang="en-US" sz="2800" dirty="0"/>
              <a:t>- He will again have compassion on us;</a:t>
            </a:r>
            <a:br>
              <a:rPr lang="en-US" sz="2800" dirty="0"/>
            </a:br>
            <a:r>
              <a:rPr lang="en-US" sz="2800" dirty="0"/>
              <a:t>He will tread our iniquities under foot.</a:t>
            </a:r>
            <a:br>
              <a:rPr lang="en-US" sz="2800" dirty="0"/>
            </a:br>
            <a:r>
              <a:rPr lang="en-US" sz="2800" dirty="0"/>
              <a:t>Yes, You will cast all their sins</a:t>
            </a:r>
            <a:br>
              <a:rPr lang="en-US" sz="2800" dirty="0"/>
            </a:br>
            <a:r>
              <a:rPr lang="en-US" sz="2800" dirty="0"/>
              <a:t>Into the depths of the sea.</a:t>
            </a:r>
            <a:endParaRPr lang="en-US" sz="2800" i="1" dirty="0"/>
          </a:p>
          <a:p>
            <a:pPr>
              <a:lnSpc>
                <a:spcPct val="120000"/>
              </a:lnSpc>
              <a:spcBef>
                <a:spcPts val="600"/>
              </a:spcBef>
            </a:pPr>
            <a:endParaRPr lang="en-US" sz="2800" i="1" dirty="0"/>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Tree>
    <p:extLst>
      <p:ext uri="{BB962C8B-B14F-4D97-AF65-F5344CB8AC3E}">
        <p14:creationId xmlns:p14="http://schemas.microsoft.com/office/powerpoint/2010/main" xmlns="" val="1327775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How strong is my faith in this promise?</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684214" y="1600200"/>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How many times do you ask God’s forgiveness for the same sin? </a:t>
            </a:r>
            <a:endParaRPr lang="en-US" sz="2800" i="1" dirty="0"/>
          </a:p>
          <a:p>
            <a:pPr>
              <a:lnSpc>
                <a:spcPct val="120000"/>
              </a:lnSpc>
              <a:spcBef>
                <a:spcPts val="600"/>
              </a:spcBef>
            </a:pPr>
            <a:endParaRPr lang="en-US" sz="2800" i="1" dirty="0"/>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
        <p:nvSpPr>
          <p:cNvPr id="5" name="Content Placeholder 13">
            <a:extLst>
              <a:ext uri="{FF2B5EF4-FFF2-40B4-BE49-F238E27FC236}">
                <a16:creationId xmlns:a16="http://schemas.microsoft.com/office/drawing/2014/main" xmlns="" id="{1BA34335-83F6-4ACF-95FB-5E4252CD64EE}"/>
              </a:ext>
            </a:extLst>
          </p:cNvPr>
          <p:cNvSpPr txBox="1">
            <a:spLocks/>
          </p:cNvSpPr>
          <p:nvPr/>
        </p:nvSpPr>
        <p:spPr>
          <a:xfrm>
            <a:off x="684214" y="2807208"/>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Have you simply stopped asking? </a:t>
            </a:r>
            <a:endParaRPr lang="en-US" sz="2800" i="1" dirty="0"/>
          </a:p>
          <a:p>
            <a:pPr>
              <a:lnSpc>
                <a:spcPct val="120000"/>
              </a:lnSpc>
              <a:spcBef>
                <a:spcPts val="600"/>
              </a:spcBef>
            </a:pPr>
            <a:endParaRPr lang="en-US" sz="2800" i="1" dirty="0"/>
          </a:p>
        </p:txBody>
      </p:sp>
      <p:sp>
        <p:nvSpPr>
          <p:cNvPr id="6" name="Content Placeholder 13">
            <a:extLst>
              <a:ext uri="{FF2B5EF4-FFF2-40B4-BE49-F238E27FC236}">
                <a16:creationId xmlns:a16="http://schemas.microsoft.com/office/drawing/2014/main" xmlns="" id="{1A4006E2-E499-486C-8CF6-43EF4A6BA11A}"/>
              </a:ext>
            </a:extLst>
          </p:cNvPr>
          <p:cNvSpPr txBox="1">
            <a:spLocks/>
          </p:cNvSpPr>
          <p:nvPr/>
        </p:nvSpPr>
        <p:spPr>
          <a:xfrm>
            <a:off x="684214" y="3771900"/>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Do you know where you are going if you die today? </a:t>
            </a:r>
            <a:endParaRPr lang="en-US" sz="2800" i="1" dirty="0"/>
          </a:p>
          <a:p>
            <a:pPr>
              <a:lnSpc>
                <a:spcPct val="120000"/>
              </a:lnSpc>
              <a:spcBef>
                <a:spcPts val="600"/>
              </a:spcBef>
            </a:pPr>
            <a:endParaRPr lang="en-US" sz="2800" i="1" dirty="0"/>
          </a:p>
        </p:txBody>
      </p:sp>
    </p:spTree>
    <p:extLst>
      <p:ext uri="{BB962C8B-B14F-4D97-AF65-F5344CB8AC3E}">
        <p14:creationId xmlns:p14="http://schemas.microsoft.com/office/powerpoint/2010/main" xmlns="" val="3903516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The heart of the problem…</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696735" y="1600200"/>
            <a:ext cx="9372600"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Sin causes pain and pain damages relationships.</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
        <p:nvSpPr>
          <p:cNvPr id="5" name="Content Placeholder 13">
            <a:extLst>
              <a:ext uri="{FF2B5EF4-FFF2-40B4-BE49-F238E27FC236}">
                <a16:creationId xmlns:a16="http://schemas.microsoft.com/office/drawing/2014/main" xmlns="" id="{1BA34335-83F6-4ACF-95FB-5E4252CD64EE}"/>
              </a:ext>
            </a:extLst>
          </p:cNvPr>
          <p:cNvSpPr txBox="1">
            <a:spLocks/>
          </p:cNvSpPr>
          <p:nvPr/>
        </p:nvSpPr>
        <p:spPr>
          <a:xfrm>
            <a:off x="696736" y="2313072"/>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I have to do something to fix the relationship </a:t>
            </a:r>
            <a:endParaRPr lang="en-US" sz="2800" i="1" dirty="0"/>
          </a:p>
          <a:p>
            <a:pPr>
              <a:lnSpc>
                <a:spcPct val="120000"/>
              </a:lnSpc>
              <a:spcBef>
                <a:spcPts val="600"/>
              </a:spcBef>
            </a:pPr>
            <a:endParaRPr lang="en-US" sz="2800" i="1" dirty="0"/>
          </a:p>
        </p:txBody>
      </p:sp>
      <p:sp>
        <p:nvSpPr>
          <p:cNvPr id="6" name="Content Placeholder 13">
            <a:extLst>
              <a:ext uri="{FF2B5EF4-FFF2-40B4-BE49-F238E27FC236}">
                <a16:creationId xmlns:a16="http://schemas.microsoft.com/office/drawing/2014/main" xmlns="" id="{1A4006E2-E499-486C-8CF6-43EF4A6BA11A}"/>
              </a:ext>
            </a:extLst>
          </p:cNvPr>
          <p:cNvSpPr txBox="1">
            <a:spLocks/>
          </p:cNvSpPr>
          <p:nvPr/>
        </p:nvSpPr>
        <p:spPr>
          <a:xfrm>
            <a:off x="696736" y="3025944"/>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Am I contrite enough?</a:t>
            </a:r>
            <a:endParaRPr lang="en-US" sz="2800" i="1" dirty="0"/>
          </a:p>
          <a:p>
            <a:pPr>
              <a:lnSpc>
                <a:spcPct val="120000"/>
              </a:lnSpc>
              <a:spcBef>
                <a:spcPts val="600"/>
              </a:spcBef>
            </a:pPr>
            <a:endParaRPr lang="en-US" sz="2800" i="1" dirty="0"/>
          </a:p>
        </p:txBody>
      </p:sp>
      <p:sp>
        <p:nvSpPr>
          <p:cNvPr id="7" name="Content Placeholder 13">
            <a:extLst>
              <a:ext uri="{FF2B5EF4-FFF2-40B4-BE49-F238E27FC236}">
                <a16:creationId xmlns:a16="http://schemas.microsoft.com/office/drawing/2014/main" xmlns="" id="{1E353644-40A2-4225-A862-140E0AD557E7}"/>
              </a:ext>
            </a:extLst>
          </p:cNvPr>
          <p:cNvSpPr txBox="1">
            <a:spLocks/>
          </p:cNvSpPr>
          <p:nvPr/>
        </p:nvSpPr>
        <p:spPr>
          <a:xfrm>
            <a:off x="684214" y="3771900"/>
            <a:ext cx="9143999"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Is my mistake too big? Too bad?</a:t>
            </a:r>
            <a:endParaRPr lang="en-US" sz="2800" i="1" dirty="0"/>
          </a:p>
          <a:p>
            <a:pPr>
              <a:lnSpc>
                <a:spcPct val="120000"/>
              </a:lnSpc>
              <a:spcBef>
                <a:spcPts val="600"/>
              </a:spcBef>
            </a:pPr>
            <a:endParaRPr lang="en-US" sz="2800" i="1" dirty="0"/>
          </a:p>
        </p:txBody>
      </p:sp>
      <p:sp>
        <p:nvSpPr>
          <p:cNvPr id="8" name="Content Placeholder 13">
            <a:extLst>
              <a:ext uri="{FF2B5EF4-FFF2-40B4-BE49-F238E27FC236}">
                <a16:creationId xmlns:a16="http://schemas.microsoft.com/office/drawing/2014/main" xmlns="" id="{FB41F82A-88DE-484D-8FA0-53DFC4F3D0A4}"/>
              </a:ext>
            </a:extLst>
          </p:cNvPr>
          <p:cNvSpPr txBox="1">
            <a:spLocks/>
          </p:cNvSpPr>
          <p:nvPr/>
        </p:nvSpPr>
        <p:spPr>
          <a:xfrm>
            <a:off x="671689" y="4568994"/>
            <a:ext cx="9143999" cy="62865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Did the person I hurt really, really forgive me?</a:t>
            </a:r>
            <a:endParaRPr lang="en-US" sz="2800" i="1" dirty="0"/>
          </a:p>
        </p:txBody>
      </p:sp>
      <p:sp>
        <p:nvSpPr>
          <p:cNvPr id="9" name="TextBox 8">
            <a:extLst>
              <a:ext uri="{FF2B5EF4-FFF2-40B4-BE49-F238E27FC236}">
                <a16:creationId xmlns:a16="http://schemas.microsoft.com/office/drawing/2014/main" xmlns="" id="{87989E97-5DEC-4F6B-A00A-FF9ECFBB2735}"/>
              </a:ext>
            </a:extLst>
          </p:cNvPr>
          <p:cNvSpPr txBox="1"/>
          <p:nvPr/>
        </p:nvSpPr>
        <p:spPr>
          <a:xfrm>
            <a:off x="696735" y="5538465"/>
            <a:ext cx="7662548" cy="978729"/>
          </a:xfrm>
          <a:prstGeom prst="rect">
            <a:avLst/>
          </a:prstGeom>
          <a:noFill/>
        </p:spPr>
        <p:txBody>
          <a:bodyPr wrap="square" rtlCol="0">
            <a:spAutoFit/>
          </a:bodyPr>
          <a:lstStyle/>
          <a:p>
            <a:pPr>
              <a:lnSpc>
                <a:spcPct val="90000"/>
              </a:lnSpc>
            </a:pPr>
            <a:r>
              <a:rPr lang="en-US" sz="3200" i="1" dirty="0"/>
              <a:t>Ultimately, forgiveness is entirely in the hands of the other person!!</a:t>
            </a:r>
          </a:p>
        </p:txBody>
      </p:sp>
    </p:spTree>
    <p:extLst>
      <p:ext uri="{BB962C8B-B14F-4D97-AF65-F5344CB8AC3E}">
        <p14:creationId xmlns:p14="http://schemas.microsoft.com/office/powerpoint/2010/main" xmlns="" val="3254890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B99EF-93D1-4450-A236-AFB62D0FC34E}"/>
              </a:ext>
            </a:extLst>
          </p:cNvPr>
          <p:cNvSpPr>
            <a:spLocks noGrp="1"/>
          </p:cNvSpPr>
          <p:nvPr>
            <p:ph type="title"/>
          </p:nvPr>
        </p:nvSpPr>
        <p:spPr/>
        <p:txBody>
          <a:bodyPr/>
          <a:lstStyle/>
          <a:p>
            <a:r>
              <a:rPr lang="en-US" dirty="0"/>
              <a:t>The heart of the problem…</a:t>
            </a:r>
          </a:p>
        </p:txBody>
      </p:sp>
      <p:sp>
        <p:nvSpPr>
          <p:cNvPr id="3" name="Content Placeholder 13">
            <a:extLst>
              <a:ext uri="{FF2B5EF4-FFF2-40B4-BE49-F238E27FC236}">
                <a16:creationId xmlns:a16="http://schemas.microsoft.com/office/drawing/2014/main" xmlns="" id="{084C6635-D823-4AD5-8A25-04C7E7B012FD}"/>
              </a:ext>
            </a:extLst>
          </p:cNvPr>
          <p:cNvSpPr txBox="1">
            <a:spLocks/>
          </p:cNvSpPr>
          <p:nvPr/>
        </p:nvSpPr>
        <p:spPr>
          <a:xfrm>
            <a:off x="379413" y="1295400"/>
            <a:ext cx="10731677" cy="11430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I don’t understand (or accept) the difference between guilt and shame</a:t>
            </a:r>
          </a:p>
        </p:txBody>
      </p:sp>
      <p:pic>
        <p:nvPicPr>
          <p:cNvPr id="4" name="Picture 3">
            <a:extLst>
              <a:ext uri="{FF2B5EF4-FFF2-40B4-BE49-F238E27FC236}">
                <a16:creationId xmlns:a16="http://schemas.microsoft.com/office/drawing/2014/main" xmlns="" id="{FFC92DCF-D364-43EC-B268-F1F2ECB159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711" y="3200400"/>
            <a:ext cx="4180114" cy="3657600"/>
          </a:xfrm>
          <a:prstGeom prst="rect">
            <a:avLst/>
          </a:prstGeom>
        </p:spPr>
      </p:pic>
      <p:sp>
        <p:nvSpPr>
          <p:cNvPr id="5" name="Content Placeholder 13">
            <a:extLst>
              <a:ext uri="{FF2B5EF4-FFF2-40B4-BE49-F238E27FC236}">
                <a16:creationId xmlns:a16="http://schemas.microsoft.com/office/drawing/2014/main" xmlns="" id="{1BA34335-83F6-4ACF-95FB-5E4252CD64EE}"/>
              </a:ext>
            </a:extLst>
          </p:cNvPr>
          <p:cNvSpPr txBox="1">
            <a:spLocks/>
          </p:cNvSpPr>
          <p:nvPr/>
        </p:nvSpPr>
        <p:spPr>
          <a:xfrm>
            <a:off x="1280897" y="1976729"/>
            <a:ext cx="7662548" cy="1118014"/>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Guilt is the feeling of remorse over something we are truly guilty of.</a:t>
            </a:r>
            <a:endParaRPr lang="en-US" sz="2800" i="1" dirty="0"/>
          </a:p>
          <a:p>
            <a:pPr>
              <a:lnSpc>
                <a:spcPct val="120000"/>
              </a:lnSpc>
              <a:spcBef>
                <a:spcPts val="600"/>
              </a:spcBef>
            </a:pPr>
            <a:endParaRPr lang="en-US" sz="2800" i="1" dirty="0"/>
          </a:p>
        </p:txBody>
      </p:sp>
      <p:sp>
        <p:nvSpPr>
          <p:cNvPr id="7" name="Content Placeholder 13">
            <a:extLst>
              <a:ext uri="{FF2B5EF4-FFF2-40B4-BE49-F238E27FC236}">
                <a16:creationId xmlns:a16="http://schemas.microsoft.com/office/drawing/2014/main" xmlns="" id="{1E353644-40A2-4225-A862-140E0AD557E7}"/>
              </a:ext>
            </a:extLst>
          </p:cNvPr>
          <p:cNvSpPr txBox="1">
            <a:spLocks/>
          </p:cNvSpPr>
          <p:nvPr/>
        </p:nvSpPr>
        <p:spPr>
          <a:xfrm>
            <a:off x="1280900" y="3094743"/>
            <a:ext cx="8060622" cy="11811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a:lnSpc>
                <a:spcPct val="120000"/>
              </a:lnSpc>
              <a:spcBef>
                <a:spcPts val="600"/>
              </a:spcBef>
            </a:pPr>
            <a:r>
              <a:rPr lang="en-US" sz="2800" dirty="0"/>
              <a:t>Shame is the pain that we feel when we define ourselves by what we have done (real or not real)</a:t>
            </a:r>
            <a:endParaRPr lang="en-US" sz="2800" i="1" dirty="0"/>
          </a:p>
          <a:p>
            <a:pPr>
              <a:lnSpc>
                <a:spcPct val="120000"/>
              </a:lnSpc>
              <a:spcBef>
                <a:spcPts val="600"/>
              </a:spcBef>
            </a:pPr>
            <a:endParaRPr lang="en-US" sz="2800" i="1" dirty="0"/>
          </a:p>
        </p:txBody>
      </p:sp>
      <p:sp>
        <p:nvSpPr>
          <p:cNvPr id="12" name="Content Placeholder 13">
            <a:extLst>
              <a:ext uri="{FF2B5EF4-FFF2-40B4-BE49-F238E27FC236}">
                <a16:creationId xmlns:a16="http://schemas.microsoft.com/office/drawing/2014/main" xmlns="" id="{25AADBB7-27F2-4C32-978A-A48114D1B5DD}"/>
              </a:ext>
            </a:extLst>
          </p:cNvPr>
          <p:cNvSpPr txBox="1">
            <a:spLocks/>
          </p:cNvSpPr>
          <p:nvPr/>
        </p:nvSpPr>
        <p:spPr>
          <a:xfrm>
            <a:off x="678213" y="4572000"/>
            <a:ext cx="8060622" cy="1676400"/>
          </a:xfrm>
          <a:prstGeom prst="rect">
            <a:avLst/>
          </a:prstGeom>
        </p:spPr>
        <p:txBody>
          <a:bodyPr>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nSpc>
                <a:spcPct val="120000"/>
              </a:lnSpc>
              <a:spcBef>
                <a:spcPts val="600"/>
              </a:spcBef>
              <a:buNone/>
            </a:pPr>
            <a:r>
              <a:rPr lang="en-US" sz="3200" i="1" dirty="0"/>
              <a:t>The difference between guilt and shame is exactly the same as the difference between “I have done something bad” and “I am bad.”</a:t>
            </a:r>
          </a:p>
          <a:p>
            <a:pPr marL="0" indent="0">
              <a:lnSpc>
                <a:spcPct val="120000"/>
              </a:lnSpc>
              <a:spcBef>
                <a:spcPts val="600"/>
              </a:spcBef>
              <a:buNone/>
            </a:pPr>
            <a:endParaRPr lang="en-US" sz="3200" i="1" dirty="0"/>
          </a:p>
        </p:txBody>
      </p:sp>
    </p:spTree>
    <p:extLst>
      <p:ext uri="{BB962C8B-B14F-4D97-AF65-F5344CB8AC3E}">
        <p14:creationId xmlns:p14="http://schemas.microsoft.com/office/powerpoint/2010/main" xmlns="" val="4133568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317</TotalTime>
  <Words>508</Words>
  <Application>Microsoft Office PowerPoint</Application>
  <PresentationFormat>Custom</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Chalkboard 16x9</vt:lpstr>
      <vt:lpstr>Slide 1</vt:lpstr>
      <vt:lpstr>God has promised forgiveness!</vt:lpstr>
      <vt:lpstr>God has promised forgiveness!</vt:lpstr>
      <vt:lpstr>God has promised forgiveness!</vt:lpstr>
      <vt:lpstr>God has promised forgiveness!</vt:lpstr>
      <vt:lpstr>God has promised forgiveness!</vt:lpstr>
      <vt:lpstr>How strong is my faith in this promise?</vt:lpstr>
      <vt:lpstr>The heart of the problem…</vt:lpstr>
      <vt:lpstr>The heart of the problem…</vt:lpstr>
      <vt:lpstr>The consequences of limiting God’s grace…</vt:lpstr>
      <vt:lpstr>The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Limiting the Grace of God</dc:title>
  <dc:creator>WELLINGTON Darren P</dc:creator>
  <cp:lastModifiedBy>SHCOC</cp:lastModifiedBy>
  <cp:revision>19</cp:revision>
  <dcterms:created xsi:type="dcterms:W3CDTF">2017-10-14T23:15:19Z</dcterms:created>
  <dcterms:modified xsi:type="dcterms:W3CDTF">2017-10-15T16:27:49Z</dcterms:modified>
</cp:coreProperties>
</file>