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3"/>
  </p:notesMasterIdLst>
  <p:handoutMasterIdLst>
    <p:handoutMasterId r:id="rId84"/>
  </p:handout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292" r:id="rId51"/>
    <p:sldId id="267" r:id="rId52"/>
    <p:sldId id="275" r:id="rId53"/>
    <p:sldId id="279" r:id="rId54"/>
    <p:sldId id="278" r:id="rId55"/>
    <p:sldId id="280" r:id="rId56"/>
    <p:sldId id="282" r:id="rId57"/>
    <p:sldId id="283" r:id="rId58"/>
    <p:sldId id="281" r:id="rId59"/>
    <p:sldId id="287" r:id="rId60"/>
    <p:sldId id="284" r:id="rId61"/>
    <p:sldId id="285" r:id="rId62"/>
    <p:sldId id="286" r:id="rId63"/>
    <p:sldId id="288" r:id="rId64"/>
    <p:sldId id="289" r:id="rId65"/>
    <p:sldId id="290" r:id="rId66"/>
    <p:sldId id="291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-11798365" y="-11798182"/>
            <a:ext cx="11799635" cy="117991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-11798365" y="-11798182"/>
            <a:ext cx="11799635" cy="117994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766" tIns="40383" rIns="80766" bIns="40383"/>
          <a:lstStyle/>
          <a:p>
            <a:pPr>
              <a:lnSpc>
                <a:spcPct val="100000"/>
              </a:lnSpc>
            </a:pPr>
            <a:fld id="{7FC6F272-4E7F-446A-A613-B20AFB6348A5}" type="slidenum">
              <a:rPr lang="en-US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>
                <a:lnSpc>
                  <a:spcPct val="100000"/>
                </a:lnSpc>
              </a:pPr>
              <a:t>17</a:t>
            </a:fld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777918" y="4776873"/>
            <a:ext cx="6217941" cy="45255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24820"/>
            <a:ext cx="116247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/>
              <a:t>19 </a:t>
            </a:r>
            <a:r>
              <a:rPr lang="en-US" sz="2600" dirty="0"/>
              <a:t>“Now after a long time the master of those slaves </a:t>
            </a:r>
            <a:r>
              <a:rPr lang="en-US" sz="2600" dirty="0" smtClean="0"/>
              <a:t>came </a:t>
            </a:r>
            <a:r>
              <a:rPr lang="en-US" sz="2600" dirty="0"/>
              <a:t>and </a:t>
            </a:r>
            <a:r>
              <a:rPr lang="en-US" sz="2600" dirty="0" smtClean="0"/>
              <a:t>settled </a:t>
            </a:r>
            <a:r>
              <a:rPr lang="en-US" sz="2600" dirty="0"/>
              <a:t>accounts with them. </a:t>
            </a:r>
            <a:r>
              <a:rPr lang="en-US" sz="2600" baseline="30000" dirty="0"/>
              <a:t>20 </a:t>
            </a:r>
            <a:r>
              <a:rPr lang="en-US" sz="2600" dirty="0"/>
              <a:t>The one who had received the five talents came up and brought five more talents, saying, ‘Master, you entrusted five talents to me. See, I have gained five more talents.’ </a:t>
            </a:r>
            <a:r>
              <a:rPr lang="en-US" sz="2600" baseline="30000" dirty="0"/>
              <a:t>21 </a:t>
            </a:r>
            <a:r>
              <a:rPr lang="en-US" sz="2600" dirty="0"/>
              <a:t>His master said to him, ‘Well done, good and faithful slave. You were faithful with a few things, I will put you in charge of many things; enter into the joy of your </a:t>
            </a:r>
            <a:r>
              <a:rPr lang="en-US" sz="2600" dirty="0" smtClean="0"/>
              <a:t>master</a:t>
            </a:r>
            <a:r>
              <a:rPr lang="en-US" sz="2600" dirty="0"/>
              <a:t>.’</a:t>
            </a:r>
          </a:p>
          <a:p>
            <a:r>
              <a:rPr lang="en-US" sz="2600" baseline="30000" dirty="0"/>
              <a:t>22 </a:t>
            </a:r>
            <a:r>
              <a:rPr lang="en-US" sz="2600" dirty="0"/>
              <a:t>“Also the one who </a:t>
            </a:r>
            <a:r>
              <a:rPr lang="en-US" sz="2600" i="1" dirty="0"/>
              <a:t>had received</a:t>
            </a:r>
            <a:r>
              <a:rPr lang="en-US" sz="2600" dirty="0"/>
              <a:t> the two talents came up and said, ‘Master, you entrusted two talents to me. See, I have gained two more talents.’ </a:t>
            </a:r>
            <a:r>
              <a:rPr lang="en-US" sz="2600" baseline="30000" dirty="0"/>
              <a:t>23 </a:t>
            </a:r>
            <a:r>
              <a:rPr lang="en-US" sz="2600" dirty="0"/>
              <a:t>His master said to him, ‘Well done, good and faithful slave. You were faithful with a few things, I will put you in charge of many things; enter into the joy of your master.’</a:t>
            </a:r>
          </a:p>
          <a:p>
            <a:r>
              <a:rPr lang="en-US" sz="2600" baseline="30000" dirty="0"/>
              <a:t>24 </a:t>
            </a:r>
            <a:r>
              <a:rPr lang="en-US" sz="2600" dirty="0"/>
              <a:t>“And the one also who had received the one talent came up and said, ‘Master, I knew you to be a hard man, reaping where you did not sow and gathering where you scattered no </a:t>
            </a:r>
            <a:r>
              <a:rPr lang="en-US" sz="2600" i="1" dirty="0"/>
              <a:t>seed</a:t>
            </a:r>
            <a:r>
              <a:rPr lang="en-US" sz="2600" dirty="0"/>
              <a:t>. </a:t>
            </a:r>
            <a:r>
              <a:rPr lang="en-US" sz="2600" baseline="30000" dirty="0"/>
              <a:t>25 </a:t>
            </a:r>
            <a:r>
              <a:rPr lang="en-US" sz="2600" dirty="0"/>
              <a:t>And I was afraid, and went away and hid your talent in the ground. See, you have what is yours.’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1600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Matthew 25:19-25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05869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TheLordIsMyLight_st2_b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2_b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2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TheLordIsMyLight_st2_c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2_c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2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TheLordIsMyLight_st2_d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2_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2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cho_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Chorus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cho_b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Chorus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0" y="6413501"/>
            <a:ext cx="7620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Black"/>
              </a:rPr>
              <a:t>End</a:t>
            </a:r>
            <a:endParaRPr lang="en-US" sz="1400"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663552" y="2330841"/>
            <a:ext cx="10971249" cy="738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PRAYER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0" y="2540182"/>
            <a:ext cx="12190809" cy="523843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Before the Throne of God Above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-436" y="3302106"/>
            <a:ext cx="12190809" cy="468650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135410" y="5651562"/>
            <a:ext cx="12190809" cy="302418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Hymn: Charitie Lees Bancroft (1863); arr. Vicki Cook (1997)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134974" y="5905319"/>
            <a:ext cx="12190809" cy="302418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Tune: Vicki Cook (1997)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135410" y="6159402"/>
            <a:ext cx="12190809" cy="302418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© Arr.1997 Sovereign Grace Worship (admin. by EMI Christian Music Group)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BeforeTheThroneOfGodAbove_st1_a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Picture 232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BeforeTheThroneOfGodAbove_st1_b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Picture 236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BeforeTheThroneOfGodAbove_st1_c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240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501"/>
            <a:ext cx="12192000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b="1" smtClean="0">
                <a:solidFill>
                  <a:srgbClr val="FFFFFF"/>
                </a:solidFill>
                <a:latin typeface="Palatino Linotype"/>
              </a:rPr>
              <a:t>The LORD Is My Light</a:t>
            </a:r>
            <a:endParaRPr lang="en-US" sz="3100" b="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1"/>
            <a:ext cx="12192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Palatino Linotype"/>
              </a:rPr>
              <a:t>Supplement #37</a:t>
            </a:r>
            <a:endParaRPr lang="en-US" sz="2600" dirty="0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67" y="6159500"/>
            <a:ext cx="12192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FFFFFF"/>
                </a:solidFill>
                <a:latin typeface="Arial Narrow"/>
              </a:rPr>
              <a:t>© 1986 C. E. Couchman</a:t>
            </a:r>
            <a:endParaRPr lang="en-US" sz="16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7" y="5905500"/>
            <a:ext cx="12192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600" smtClean="0">
                <a:solidFill>
                  <a:srgbClr val="FFFFFF"/>
                </a:solidFill>
                <a:latin typeface="Arial Narrow"/>
              </a:rPr>
              <a:t>Tune: PSALM 27 • C. E. Couchman (1986)</a:t>
            </a:r>
            <a:endParaRPr lang="en-US" sz="16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67" y="5651500"/>
            <a:ext cx="12192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FFFFFF"/>
                </a:solidFill>
                <a:latin typeface="Arial Narrow"/>
              </a:rPr>
              <a:t>Hymn: arr. C. E. Couchman (1986); Psalm 27:1, 4, 7, 9, 11, 13-14</a:t>
            </a:r>
            <a:endParaRPr lang="en-US" sz="1600">
              <a:solidFill>
                <a:srgbClr val="FFFFFF"/>
              </a:solidFill>
              <a:latin typeface="Arial Narrow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BeforeTheThroneOfGodAbove_st1_d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244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BeforeTheThroneOfGodAbove_st1_e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9" name="Picture 248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Picture 252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Picture 256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1" name="Picture 260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62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264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Picture 268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3" name="Picture 272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Picture 276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78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Picture 280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TheLordIsMyLight_st1_a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1_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1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Picture 284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09562" y="274332"/>
            <a:ext cx="10971684" cy="1142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BeforeTheThroneOfGodAbove_st2_e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169371" y="6407280"/>
            <a:ext cx="3385683" cy="358264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Picture 289"/>
          <p:cNvPicPr/>
          <p:nvPr/>
        </p:nvPicPr>
        <p:blipFill>
          <a:blip r:embed="rId3"/>
          <a:stretch/>
        </p:blipFill>
        <p:spPr>
          <a:xfrm>
            <a:off x="0" y="0"/>
            <a:ext cx="12190809" cy="6857968"/>
          </a:xfrm>
          <a:prstGeom prst="rect">
            <a:avLst/>
          </a:prstGeom>
          <a:ln>
            <a:noFill/>
          </a:ln>
        </p:spPr>
      </p:pic>
      <p:sp>
        <p:nvSpPr>
          <p:cNvPr id="291" name="CustomShape 3"/>
          <p:cNvSpPr/>
          <p:nvPr/>
        </p:nvSpPr>
        <p:spPr>
          <a:xfrm>
            <a:off x="4283481" y="6502643"/>
            <a:ext cx="4232974" cy="24722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© 2013 Sumphonia Productions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11175017" y="6413485"/>
            <a:ext cx="761953" cy="274985"/>
          </a:xfrm>
          <a:custGeom>
            <a:avLst/>
            <a:gdLst/>
            <a:ahLst/>
            <a:cxn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End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663552" y="1907912"/>
            <a:ext cx="10971249" cy="738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LORD'S SUPPER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871" y="1594390"/>
            <a:ext cx="12189938" cy="562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INVITATION SONG: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Mended and Whole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0" y="3429147"/>
            <a:ext cx="12189938" cy="4856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HFW #369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134974" y="6159729"/>
            <a:ext cx="12189938" cy="333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© 1986 Donald M. Alexander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134974" y="5905645"/>
            <a:ext cx="12189938" cy="333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Tune: Donald M. Alexander (1985); arr. R. J. Stevens (1987)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134974" y="5651562"/>
            <a:ext cx="12189938" cy="333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Hymn: Donald M. Alexander (1985)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0" y="2857623"/>
            <a:ext cx="12189502" cy="5617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Speak, O Lord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0" y="3428821"/>
            <a:ext cx="12189502" cy="485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"/>
          <p:cNvSpPr/>
          <p:nvPr/>
        </p:nvSpPr>
        <p:spPr>
          <a:xfrm>
            <a:off x="134975" y="6159728"/>
            <a:ext cx="12189502" cy="332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© 2005 Thankyou Music (admin. by EMI Christian Music Group)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134975" y="5905645"/>
            <a:ext cx="12189502" cy="332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Tune: SPEAK O LORD • Keith Getty (2005); Stuart Townend (2005); arr. Charles L. Willis (2011)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>
            <a:off x="134975" y="5651561"/>
            <a:ext cx="12189502" cy="332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Hymn: Keith Getty (2005); Stuart Townend (2005)</a:t>
            </a:r>
            <a:endParaRPr lang="en-US" sz="180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SpeakOLord_st1_a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06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SpeakOLord_st1_b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10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SpeakOLord_st1_c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14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SpeakOLord_st1_d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SpeakOLord_st2_a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TheLordIsMyLight_st1_b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1_b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1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SpeakOLord_st2_b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26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SpeakOLord_st2_c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SpeakOLord_st2_d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34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SpeakOLord_st3_a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38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SpeakOLord_st3_b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42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SpeakOLord_st3_c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46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609127" y="274658"/>
            <a:ext cx="10970378" cy="1141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SpeakOLord_st3_d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502" cy="6856988"/>
          </a:xfrm>
          <a:prstGeom prst="rect">
            <a:avLst/>
          </a:prstGeom>
          <a:ln>
            <a:noFill/>
          </a:ln>
        </p:spPr>
      </p:pic>
      <p:sp>
        <p:nvSpPr>
          <p:cNvPr id="350" name="CustomShape 2"/>
          <p:cNvSpPr/>
          <p:nvPr/>
        </p:nvSpPr>
        <p:spPr>
          <a:xfrm>
            <a:off x="169371" y="6407280"/>
            <a:ext cx="3384812" cy="394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3437060" y="6502317"/>
            <a:ext cx="5924509" cy="271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>
            <a:off x="11175017" y="6413485"/>
            <a:ext cx="760211" cy="3024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End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878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7976840" cy="3083767"/>
          </a:xfrm>
        </p:spPr>
        <p:txBody>
          <a:bodyPr/>
          <a:lstStyle/>
          <a:p>
            <a:r>
              <a:rPr lang="en-US" dirty="0" smtClean="0"/>
              <a:t>Squandering our Talents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Parable of the Talents</a:t>
            </a:r>
          </a:p>
          <a:p>
            <a:r>
              <a:rPr lang="en-US" dirty="0" smtClean="0"/>
              <a:t>Matthew 25:14-30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15" y="1550020"/>
            <a:ext cx="6058085" cy="4732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781" y="1137424"/>
            <a:ext cx="95848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Context of Matthew 25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Shortly before Jesus’ trial and crucifixion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Chapter 24 – discussion of the coming fall of Jerusalem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Conclusion - “Therefore, be on the alert, for you do not know which day your Lord is coming.” – 24:42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80" y="4088147"/>
            <a:ext cx="110174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Parable of the ten virgins – 25:1-13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“Be on the alert, for you do not know the day or the hour.” – v.13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Be prepared!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Don’t let the passage of time deceive you!</a:t>
            </a:r>
          </a:p>
        </p:txBody>
      </p:sp>
    </p:spTree>
    <p:extLst>
      <p:ext uri="{BB962C8B-B14F-4D97-AF65-F5344CB8AC3E}">
        <p14:creationId xmlns=""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TheLordIsMyLight_st1_c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1_c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1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38920" y="2810107"/>
            <a:ext cx="10034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/>
              <a:t>14 </a:t>
            </a:r>
            <a:r>
              <a:rPr lang="en-US" sz="3600" dirty="0"/>
              <a:t>“For </a:t>
            </a:r>
            <a:r>
              <a:rPr lang="en-US" sz="3600" i="1" dirty="0"/>
              <a:t>it is</a:t>
            </a:r>
            <a:r>
              <a:rPr lang="en-US" sz="3600" dirty="0"/>
              <a:t> just like a man </a:t>
            </a:r>
            <a:r>
              <a:rPr lang="en-US" sz="3600" i="1" dirty="0"/>
              <a:t>about</a:t>
            </a:r>
            <a:r>
              <a:rPr lang="en-US" sz="3600" dirty="0"/>
              <a:t> to go on a journey, who called his own slaves and entrusted his possessions to them. </a:t>
            </a:r>
            <a:r>
              <a:rPr lang="en-US" sz="3600" baseline="30000" dirty="0"/>
              <a:t>15 </a:t>
            </a:r>
            <a:r>
              <a:rPr lang="en-US" sz="3600" dirty="0"/>
              <a:t>To one he gave five </a:t>
            </a:r>
            <a:r>
              <a:rPr lang="en-US" sz="3600" dirty="0" smtClean="0"/>
              <a:t>talents</a:t>
            </a:r>
            <a:r>
              <a:rPr lang="en-US" sz="3600" dirty="0"/>
              <a:t>, to another, two, and to another, one, each according to his own ability; and he went on his journey.</a:t>
            </a:r>
          </a:p>
        </p:txBody>
      </p:sp>
    </p:spTree>
    <p:extLst>
      <p:ext uri="{BB962C8B-B14F-4D97-AF65-F5344CB8AC3E}">
        <p14:creationId xmlns="" xmlns:p14="http://schemas.microsoft.com/office/powerpoint/2010/main" val="329673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3459" y="1058013"/>
            <a:ext cx="108410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What does a talent represent?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Silver or gold money, measured in weight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Greek talent – 57 lbs.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Roman talent – 71 lbs.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Heavy common talent – 130 </a:t>
            </a:r>
            <a:r>
              <a:rPr lang="en-US" sz="2800" dirty="0" err="1" smtClean="0"/>
              <a:t>lbs</a:t>
            </a:r>
            <a:endParaRPr lang="en-US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At today’s rate, the heavy common talent of gold would be worth $2.6 million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459" y="5083885"/>
            <a:ext cx="11439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Talent is NOT ability!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“To one he gave five talents, and to another two, and to another, one, </a:t>
            </a:r>
            <a:r>
              <a:rPr lang="en-US" sz="2800" u="sng" dirty="0" smtClean="0"/>
              <a:t>according to his own ability</a:t>
            </a:r>
            <a:r>
              <a:rPr lang="en-US" sz="2800" dirty="0" smtClean="0"/>
              <a:t>.”</a:t>
            </a:r>
          </a:p>
        </p:txBody>
      </p:sp>
    </p:spTree>
    <p:extLst>
      <p:ext uri="{BB962C8B-B14F-4D97-AF65-F5344CB8AC3E}">
        <p14:creationId xmlns="" xmlns:p14="http://schemas.microsoft.com/office/powerpoint/2010/main" val="80133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3458" y="1058013"/>
            <a:ext cx="111119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What does a talent represent?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talent represents resources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Resources belonging to God that He gave to us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Resources that we are expected to use in His service</a:t>
            </a: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Could be talking about any kind of resource – time, money,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458" y="4575657"/>
            <a:ext cx="1143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Could the talents provided by God represent opportunity??</a:t>
            </a:r>
          </a:p>
        </p:txBody>
      </p:sp>
    </p:spTree>
    <p:extLst>
      <p:ext uri="{BB962C8B-B14F-4D97-AF65-F5344CB8AC3E}">
        <p14:creationId xmlns="" xmlns:p14="http://schemas.microsoft.com/office/powerpoint/2010/main" val="348234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3458" y="1793327"/>
            <a:ext cx="11111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God’s wisdom in the distribution of resources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We do not all have the same abilities – I Cor. 12:11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457" y="3902054"/>
            <a:ext cx="903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expectation was the same for all </a:t>
            </a:r>
            <a:r>
              <a:rPr lang="en-US" sz="2800" dirty="0" smtClean="0"/>
              <a:t>three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458" y="3114892"/>
            <a:ext cx="936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level of effort was the same for all </a:t>
            </a:r>
            <a:r>
              <a:rPr lang="en-US" sz="2800" dirty="0" smtClean="0"/>
              <a:t>three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43457" y="4684265"/>
            <a:ext cx="936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reward was the same for all three – v.21,23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78419" y="1066224"/>
            <a:ext cx="603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“…each according to his own ability.”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457" y="5615598"/>
            <a:ext cx="936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Effort is REQUIRED!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66929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3567" y="2810107"/>
            <a:ext cx="110556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/>
              <a:t>16 </a:t>
            </a:r>
            <a:r>
              <a:rPr lang="en-US" sz="3600" dirty="0"/>
              <a:t>Immediately the one who had received the five talents went and traded with them, and gained five more talents. </a:t>
            </a:r>
            <a:r>
              <a:rPr lang="en-US" sz="3600" baseline="30000" dirty="0"/>
              <a:t>17 </a:t>
            </a:r>
            <a:r>
              <a:rPr lang="en-US" sz="3600" dirty="0"/>
              <a:t>In the same manner the one who </a:t>
            </a:r>
            <a:r>
              <a:rPr lang="en-US" sz="3600" i="1" dirty="0"/>
              <a:t>had received</a:t>
            </a:r>
            <a:r>
              <a:rPr lang="en-US" sz="3600" dirty="0"/>
              <a:t> the two </a:t>
            </a:r>
            <a:r>
              <a:rPr lang="en-US" sz="3600" i="1" dirty="0"/>
              <a:t>talents</a:t>
            </a:r>
            <a:r>
              <a:rPr lang="en-US" sz="3600" dirty="0"/>
              <a:t> gained two more. </a:t>
            </a:r>
            <a:r>
              <a:rPr lang="en-US" sz="3600" baseline="30000" dirty="0"/>
              <a:t>18 </a:t>
            </a:r>
            <a:r>
              <a:rPr lang="en-US" sz="3600" dirty="0"/>
              <a:t>But he who received the one </a:t>
            </a:r>
            <a:r>
              <a:rPr lang="en-US" sz="3600" i="1" dirty="0"/>
              <a:t>talent</a:t>
            </a:r>
            <a:r>
              <a:rPr lang="en-US" sz="3600" dirty="0"/>
              <a:t> went away, and dug </a:t>
            </a:r>
            <a:r>
              <a:rPr lang="en-US" sz="3600" i="1" dirty="0"/>
              <a:t>a hole</a:t>
            </a:r>
            <a:r>
              <a:rPr lang="en-US" sz="3600" dirty="0"/>
              <a:t> in the ground and hid his </a:t>
            </a:r>
            <a:r>
              <a:rPr lang="en-US" sz="3600" dirty="0" smtClean="0"/>
              <a:t>master’s </a:t>
            </a:r>
            <a:r>
              <a:rPr lang="en-US" sz="3600" dirty="0"/>
              <a:t>money.</a:t>
            </a:r>
          </a:p>
        </p:txBody>
      </p:sp>
    </p:spTree>
    <p:extLst>
      <p:ext uri="{BB962C8B-B14F-4D97-AF65-F5344CB8AC3E}">
        <p14:creationId xmlns="" xmlns:p14="http://schemas.microsoft.com/office/powerpoint/2010/main" val="2954694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3458" y="2019834"/>
            <a:ext cx="111119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Traded - did work; engaged in business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Engaged in the business associated with his abilities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Inherent risk in doing business with his master’s money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419" y="1066224"/>
            <a:ext cx="895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“The one who had received the five talents went and traded with them, and gained five more talents.”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3819" y="5156413"/>
            <a:ext cx="11111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Was not irresponsible or wasteful with his master’s possessions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Protected it so that he could return it to the master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780" y="4099106"/>
            <a:ext cx="895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“But he who received the one talent went away, and dug a hole in the ground and hid his master’s money.”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2809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8780" y="2423608"/>
            <a:ext cx="110556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19 </a:t>
            </a:r>
            <a:r>
              <a:rPr lang="en-US" sz="3200" dirty="0"/>
              <a:t>“Now after a long time the master of those slaves </a:t>
            </a:r>
            <a:r>
              <a:rPr lang="en-US" sz="3200" dirty="0" smtClean="0"/>
              <a:t>came </a:t>
            </a:r>
            <a:r>
              <a:rPr lang="en-US" sz="3200" dirty="0"/>
              <a:t>and </a:t>
            </a:r>
            <a:r>
              <a:rPr lang="en-US" sz="3200" dirty="0" smtClean="0"/>
              <a:t>settled </a:t>
            </a:r>
            <a:r>
              <a:rPr lang="en-US" sz="3200" dirty="0"/>
              <a:t>accounts with them. </a:t>
            </a:r>
            <a:r>
              <a:rPr lang="en-US" sz="3200" baseline="30000" dirty="0"/>
              <a:t>20 </a:t>
            </a:r>
            <a:r>
              <a:rPr lang="en-US" sz="3200" dirty="0"/>
              <a:t>The one who had received the five talents came up and brought five more talents, saying, ‘Master, you entrusted five talents to me. See, I have gained five more talents.’ </a:t>
            </a:r>
            <a:r>
              <a:rPr lang="en-US" sz="3200" baseline="30000" dirty="0"/>
              <a:t>21 </a:t>
            </a:r>
            <a:r>
              <a:rPr lang="en-US" sz="3200" dirty="0"/>
              <a:t>His master said to him, ‘Well done, good and faithful slave. You were faithful with a few things, I will put you in charge of many things; enter into the joy of your </a:t>
            </a:r>
            <a:r>
              <a:rPr lang="en-US" sz="3200" dirty="0" smtClean="0"/>
              <a:t>master</a:t>
            </a:r>
            <a:r>
              <a:rPr lang="en-US" sz="3200" dirty="0"/>
              <a:t>.’</a:t>
            </a:r>
          </a:p>
        </p:txBody>
      </p:sp>
    </p:spTree>
    <p:extLst>
      <p:ext uri="{BB962C8B-B14F-4D97-AF65-F5344CB8AC3E}">
        <p14:creationId xmlns="" xmlns:p14="http://schemas.microsoft.com/office/powerpoint/2010/main" val="1993709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8006" y="2622308"/>
            <a:ext cx="111119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Success is not the criteria for reward here!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Master did not say “You were successful…”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“You were faithful.”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419" y="1066224"/>
            <a:ext cx="8956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“Well done, good and faithful slave  You were faithful with a few things, I will put you in charge of many things.”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11945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4450" y="3083484"/>
            <a:ext cx="11055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24 </a:t>
            </a:r>
            <a:r>
              <a:rPr lang="en-US" sz="3200" dirty="0"/>
              <a:t>“And the one also who had received the one talent came up and said, ‘Master, I knew you to be a hard man, reaping where you did not sow and gathering where you scattered no </a:t>
            </a:r>
            <a:r>
              <a:rPr lang="en-US" sz="3200" i="1" dirty="0"/>
              <a:t>seed</a:t>
            </a:r>
            <a:r>
              <a:rPr lang="en-US" sz="3200" dirty="0"/>
              <a:t>. </a:t>
            </a:r>
            <a:r>
              <a:rPr lang="en-US" sz="3200" baseline="30000" dirty="0"/>
              <a:t>25 </a:t>
            </a:r>
            <a:r>
              <a:rPr lang="en-US" sz="3200" dirty="0"/>
              <a:t>And I was afraid, and went away and hid your talent in the ground. See, you have what is yours.’</a:t>
            </a:r>
          </a:p>
        </p:txBody>
      </p:sp>
    </p:spTree>
    <p:extLst>
      <p:ext uri="{BB962C8B-B14F-4D97-AF65-F5344CB8AC3E}">
        <p14:creationId xmlns="" xmlns:p14="http://schemas.microsoft.com/office/powerpoint/2010/main" val="1998437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3458" y="1793327"/>
            <a:ext cx="1111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“I knew you to be a hard man.”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457" y="3675012"/>
            <a:ext cx="903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“I was afraid.”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457" y="2487636"/>
            <a:ext cx="9361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“I knew you to reap where you did not sow and gather where you scattered no seed.”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43457" y="4432404"/>
            <a:ext cx="936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“See, you have what is yours.”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78419" y="1066224"/>
            <a:ext cx="3988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One Talent Defense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07406" y="5592748"/>
            <a:ext cx="936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What do you “know” about God, your Master?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23538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TheLordIsMyLight_st1_d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1_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1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8718" y="2659278"/>
            <a:ext cx="11055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26 </a:t>
            </a:r>
            <a:r>
              <a:rPr lang="en-US" sz="3200" dirty="0"/>
              <a:t>“But his master answered and said to him, ‘You wicked, lazy slave, you knew that I reap where I did not sow and gather where I scattered no </a:t>
            </a:r>
            <a:r>
              <a:rPr lang="en-US" sz="3200" i="1" dirty="0"/>
              <a:t>seed</a:t>
            </a:r>
            <a:r>
              <a:rPr lang="en-US" sz="3200" dirty="0"/>
              <a:t>. </a:t>
            </a:r>
            <a:r>
              <a:rPr lang="en-US" sz="3200" baseline="30000" dirty="0"/>
              <a:t>27 </a:t>
            </a:r>
            <a:r>
              <a:rPr lang="en-US" sz="3200" dirty="0"/>
              <a:t>Then you ought to have put my money </a:t>
            </a:r>
            <a:r>
              <a:rPr lang="en-US" sz="3200" dirty="0" smtClean="0"/>
              <a:t>in </a:t>
            </a:r>
            <a:r>
              <a:rPr lang="en-US" sz="3200" dirty="0"/>
              <a:t>the bank, and on my arrival I would have received my </a:t>
            </a:r>
            <a:r>
              <a:rPr lang="en-US" sz="3200" i="1" dirty="0"/>
              <a:t>money</a:t>
            </a:r>
            <a:r>
              <a:rPr lang="en-US" sz="3200" dirty="0"/>
              <a:t> back with interest. </a:t>
            </a:r>
            <a:r>
              <a:rPr lang="en-US" sz="3200" baseline="30000" dirty="0"/>
              <a:t>28 </a:t>
            </a:r>
            <a:r>
              <a:rPr lang="en-US" sz="3200" dirty="0"/>
              <a:t>Therefore take away the talent from him, and give it to the one who has the ten talents.’</a:t>
            </a:r>
          </a:p>
        </p:txBody>
      </p:sp>
    </p:spTree>
    <p:extLst>
      <p:ext uri="{BB962C8B-B14F-4D97-AF65-F5344CB8AC3E}">
        <p14:creationId xmlns="" xmlns:p14="http://schemas.microsoft.com/office/powerpoint/2010/main" val="1876680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780" y="1637149"/>
            <a:ext cx="111119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Lack of Success not the criteria for punishment here!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Master did not say “Because you were not as successful as the ten talent man, or even as the four talent man….”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Wicked – Evil, derelict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Lazy – Sluggish, slothful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419" y="1066224"/>
            <a:ext cx="895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“You wicked, lazy slave.”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8779" y="4619531"/>
            <a:ext cx="111119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master would have taken even a little bit of effort!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What would the reward have been if he had put the talent in the bank?</a:t>
            </a:r>
          </a:p>
        </p:txBody>
      </p:sp>
    </p:spTree>
    <p:extLst>
      <p:ext uri="{BB962C8B-B14F-4D97-AF65-F5344CB8AC3E}">
        <p14:creationId xmlns="" xmlns:p14="http://schemas.microsoft.com/office/powerpoint/2010/main" val="636203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7572" y="3187179"/>
            <a:ext cx="11055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29 </a:t>
            </a:r>
            <a:r>
              <a:rPr lang="en-US" sz="3200" dirty="0"/>
              <a:t>“For to everyone who has, </a:t>
            </a:r>
            <a:r>
              <a:rPr lang="en-US" sz="3200" i="1" dirty="0"/>
              <a:t>more</a:t>
            </a:r>
            <a:r>
              <a:rPr lang="en-US" sz="3200" dirty="0"/>
              <a:t> shall be given, and he will have an abundance; but from the one who does not have, even what he does have shall be taken away. </a:t>
            </a:r>
            <a:r>
              <a:rPr lang="en-US" sz="3200" baseline="30000" dirty="0"/>
              <a:t>30 </a:t>
            </a:r>
            <a:r>
              <a:rPr lang="en-US" sz="3200" dirty="0"/>
              <a:t>Throw out the worthless slave into the outer darkness; in that place there will be weeping and gnashing of teeth.</a:t>
            </a:r>
          </a:p>
        </p:txBody>
      </p:sp>
    </p:spTree>
    <p:extLst>
      <p:ext uri="{BB962C8B-B14F-4D97-AF65-F5344CB8AC3E}">
        <p14:creationId xmlns="" xmlns:p14="http://schemas.microsoft.com/office/powerpoint/2010/main" val="3504042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19" y="187248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Squandering our Talents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28" y="187248"/>
            <a:ext cx="3357260" cy="26228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8780" y="895134"/>
            <a:ext cx="8999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780" y="1672986"/>
            <a:ext cx="111119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alents are the opportunities that God gives us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They are given to us according to our ability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There is risk inherent in taking advantage of our 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419" y="1079800"/>
            <a:ext cx="895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What are you doing with your talents?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78780" y="3445923"/>
            <a:ext cx="115532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have a duty to our Master who saved us and bought us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are not judged on our success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are judged on how we use our opportunities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780" y="5325012"/>
            <a:ext cx="105819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see God determines how we treat our opportunities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we see God as a God who places a cross on our shoulders when He sent His son to die to remove it?</a:t>
            </a:r>
          </a:p>
        </p:txBody>
      </p:sp>
    </p:spTree>
    <p:extLst>
      <p:ext uri="{BB962C8B-B14F-4D97-AF65-F5344CB8AC3E}">
        <p14:creationId xmlns="" xmlns:p14="http://schemas.microsoft.com/office/powerpoint/2010/main" val="50040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MendedAndWhole_st1_a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MendedAndWhole_st1_b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60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1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64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68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72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MendedAndWhole_st2_a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76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TheLordIsMyLight_cho_a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cho_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Chorus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MendedAndWhole_st2_b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80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2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84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88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92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MendedAndWhole_st3_a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396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MendedAndWhole_st3_b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Vs 3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MendedAndWhole_cho_a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404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408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09562" y="274659"/>
            <a:ext cx="10970813" cy="11420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MendedAndWhole_cho_c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89938" cy="6857315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169371" y="6407280"/>
            <a:ext cx="3385247" cy="3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Chorus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3436624" y="6502317"/>
            <a:ext cx="5924945" cy="272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BCBCBC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DejaVu Sans"/>
              </a:rPr>
              <a:t>© 2014 Sumphonia Productions, LLC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11175017" y="6413485"/>
            <a:ext cx="760647" cy="3027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End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TheLordIsMyLight_cho_b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cho_b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Chorus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TheLordIsMyLight_st2_a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TheLordIsMyLight_st2_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3" y="6407150"/>
            <a:ext cx="3386667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latin typeface="Palatino Linotype"/>
              </a:rPr>
              <a:t>Vs 2</a:t>
            </a:r>
            <a:endParaRPr lang="en-US" sz="2000">
              <a:latin typeface="Palatino Lino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467" y="6502401"/>
            <a:ext cx="5926667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 smtClean="0">
                <a:solidFill>
                  <a:schemeClr val="tx1">
                    <a:tint val="50000"/>
                  </a:schemeClr>
                </a:solidFill>
                <a:latin typeface="Palatino Linotype"/>
              </a:rPr>
              <a:t>© 2014 Sumphonia Productions, LLC</a:t>
            </a:r>
            <a:endParaRPr lang="en-US" sz="1200">
              <a:solidFill>
                <a:schemeClr val="tx1">
                  <a:tint val="50000"/>
                </a:schemeClr>
              </a:solidFill>
              <a:latin typeface="Palatino Linotype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369</TotalTime>
  <Words>1372</Words>
  <Application>Microsoft Office PowerPoint</Application>
  <PresentationFormat>Custom</PresentationFormat>
  <Paragraphs>279</Paragraphs>
  <Slides>78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Brushed Metal 16x9</vt:lpstr>
      <vt:lpstr>Slide 1</vt:lpstr>
      <vt:lpstr>Slide 2</vt:lpstr>
      <vt:lpstr>TheLordIsMyLight_st1_a</vt:lpstr>
      <vt:lpstr>TheLordIsMyLight_st1_b</vt:lpstr>
      <vt:lpstr>TheLordIsMyLight_st1_c</vt:lpstr>
      <vt:lpstr>TheLordIsMyLight_st1_d</vt:lpstr>
      <vt:lpstr>TheLordIsMyLight_cho_a</vt:lpstr>
      <vt:lpstr>TheLordIsMyLight_cho_b</vt:lpstr>
      <vt:lpstr>TheLordIsMyLight_st2_a</vt:lpstr>
      <vt:lpstr>TheLordIsMyLight_st2_b</vt:lpstr>
      <vt:lpstr>TheLordIsMyLight_st2_c</vt:lpstr>
      <vt:lpstr>TheLordIsMyLight_st2_d</vt:lpstr>
      <vt:lpstr>TheLordIsMyLight_cho_a</vt:lpstr>
      <vt:lpstr>TheLordIsMyLight_cho_b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Squandering our Talents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Company>Intergraph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Squandering our Talent</dc:title>
  <dc:creator>Wellington, Darren P (Darren Wellington)</dc:creator>
  <cp:lastModifiedBy>SHCOC</cp:lastModifiedBy>
  <cp:revision>28</cp:revision>
  <dcterms:created xsi:type="dcterms:W3CDTF">2017-02-24T01:08:40Z</dcterms:created>
  <dcterms:modified xsi:type="dcterms:W3CDTF">2017-02-26T22:08:12Z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