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7"/>
  </p:notesMasterIdLst>
  <p:sldIdLst>
    <p:sldId id="309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10" autoAdjust="0"/>
    <p:restoredTop sz="86303" autoAdjust="0"/>
  </p:normalViewPr>
  <p:slideViewPr>
    <p:cSldViewPr>
      <p:cViewPr varScale="1">
        <p:scale>
          <a:sx n="53" d="100"/>
          <a:sy n="53" d="100"/>
        </p:scale>
        <p:origin x="96" y="1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51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 smtClean="0"/>
              <a:pPr/>
              <a:t>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04E70-93A6-4556-BE19-7FE892132B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53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04E70-93A6-4556-BE19-7FE892132B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838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04E70-93A6-4556-BE19-7FE892132B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980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04E70-93A6-4556-BE19-7FE892132B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352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04E70-93A6-4556-BE19-7FE892132B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874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04E70-93A6-4556-BE19-7FE892132B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81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04E70-93A6-4556-BE19-7FE892132B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782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04E70-93A6-4556-BE19-7FE892132B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556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04E70-93A6-4556-BE19-7FE892132B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903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04E70-93A6-4556-BE19-7FE892132B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9059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04E70-93A6-4556-BE19-7FE892132B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154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04E70-93A6-4556-BE19-7FE892132B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43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04E70-93A6-4556-BE19-7FE892132B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753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04E70-93A6-4556-BE19-7FE892132B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2447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04E70-93A6-4556-BE19-7FE892132B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4798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04E70-93A6-4556-BE19-7FE892132B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053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04E70-93A6-4556-BE19-7FE892132B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615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04E70-93A6-4556-BE19-7FE892132B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486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04E70-93A6-4556-BE19-7FE892132B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019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04E70-93A6-4556-BE19-7FE892132B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6435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04E70-93A6-4556-BE19-7FE892132B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838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04E70-93A6-4556-BE19-7FE892132B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29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04E70-93A6-4556-BE19-7FE892132B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76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5FDE-32EA-49FF-B657-A4F87D9CF470}" type="datetimeFigureOut">
              <a:rPr lang="en-US" smtClean="0"/>
              <a:t>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2E2C-AB9A-45AE-9388-847D0504E7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750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5FDE-32EA-49FF-B657-A4F87D9CF470}" type="datetimeFigureOut">
              <a:rPr lang="en-US" smtClean="0"/>
              <a:t>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2E2C-AB9A-45AE-9388-847D0504E7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25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5FDE-32EA-49FF-B657-A4F87D9CF470}" type="datetimeFigureOut">
              <a:rPr lang="en-US" smtClean="0"/>
              <a:t>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2E2C-AB9A-45AE-9388-847D0504E7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803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5FDE-32EA-49FF-B657-A4F87D9CF470}" type="datetimeFigureOut">
              <a:rPr lang="en-US" smtClean="0"/>
              <a:t>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2E2C-AB9A-45AE-9388-847D0504E7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725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5FDE-32EA-49FF-B657-A4F87D9CF470}" type="datetimeFigureOut">
              <a:rPr lang="en-US" smtClean="0"/>
              <a:t>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2E2C-AB9A-45AE-9388-847D0504E7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26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5FDE-32EA-49FF-B657-A4F87D9CF470}" type="datetimeFigureOut">
              <a:rPr lang="en-US" smtClean="0"/>
              <a:t>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2E2C-AB9A-45AE-9388-847D0504E7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68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5FDE-32EA-49FF-B657-A4F87D9CF470}" type="datetimeFigureOut">
              <a:rPr lang="en-US" smtClean="0"/>
              <a:t>2/3/2019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2E2C-AB9A-45AE-9388-847D0504E7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6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5FDE-32EA-49FF-B657-A4F87D9CF470}" type="datetimeFigureOut">
              <a:rPr lang="en-US" smtClean="0"/>
              <a:t>2/3/2019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2E2C-AB9A-45AE-9388-847D0504E7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9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5FDE-32EA-49FF-B657-A4F87D9CF470}" type="datetimeFigureOut">
              <a:rPr lang="en-US" smtClean="0"/>
              <a:t>2/3/2019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2E2C-AB9A-45AE-9388-847D0504E7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24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5FDE-32EA-49FF-B657-A4F87D9CF470}" type="datetimeFigureOut">
              <a:rPr lang="en-US" smtClean="0"/>
              <a:t>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92E2C-AB9A-45AE-9388-847D0504E72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492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5FDE-32EA-49FF-B657-A4F87D9CF470}" type="datetimeFigureOut">
              <a:rPr lang="en-US" smtClean="0"/>
              <a:t>2/3/2019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692E2C-AB9A-45AE-9388-847D0504E72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1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2692E2C-AB9A-45AE-9388-847D0504E72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4895FDE-32EA-49FF-B657-A4F87D9CF470}" type="datetimeFigureOut">
              <a:rPr lang="en-US" smtClean="0"/>
              <a:t>2/3/2019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39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s://thumbor.forbes.com/thumbor/1280x868/https://blogs-images.forbes.com/halrubenstein/files/2018/04/American-Idol-Stage-1200x675.jpg&amp;imgrefurl=https://www.forbes.com/sites/halrubenstein/2018/04/24/the-problem-with-this-season-of-american-idol/&amp;docid=ASObDVSh_WUy6M&amp;tbnid=AZjmoPh8N2YpIM:&amp;vet=10ahUKEwjfkZfrxJbgAhXjnuAKHRHsA_cQMwgnKAAwAA..i&amp;w=1280&amp;h=868&amp;hl=en&amp;bih=424&amp;biw=1024&amp;q=american%20idol%202018%20stage&amp;ved=0ahUKEwjfkZfrxJbgAhXjnuAKHRHsA_cQMwgnKAAwAA&amp;iact=mrc&amp;uact=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theplanner.guru/2017/05/24/five-top-entertainment-trends-in-2017/" TargetMode="External"/><Relationship Id="rId7" Type="http://schemas.openxmlformats.org/officeDocument/2006/relationships/hyperlink" Target="https://www.google.com/url?sa=i&amp;source=images&amp;cd=&amp;ved=2ahUKEwiegvGnuJngAhVI74MKHVVVB7cQjRx6BAgBEAU&amp;url=https://flstrawberryfestival.com/entertainment/&amp;psig=AOvVaw1-M7_mi8_vmneesayDEKTb&amp;ust=154907278839221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www.google.com/imgres?imgurl=https://cdn.saultonline.com/wp-content/uploads/2018/02/Entertainment3-696x506.jpg&amp;imgrefurl=https://saultonline.com/2018/02/band-beats-entertainment-all-weekend-long/&amp;docid=bEDdtw_AZ__YyM&amp;tbnid=P2FRs7SLy8YQnM:&amp;vet=10ahUKEwi6gLn7t5ngAhXH34MKHU70DoEQMwh8KBMwEw..i&amp;w=696&amp;h=506&amp;bih=463&amp;biw=1024&amp;q=entertainment&amp;ved=0ahUKEwi6gLn7t5ngAhXH34MKHU70DoEQMwh8KBMwEw&amp;iact=mrc&amp;uact=8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openxmlformats.org/officeDocument/2006/relationships/hyperlink" Target="https://www.google.com/imgres?imgurl=https://images.furnituredealer.net/img/products/liberty_furniture/color/hanover%20222_222-entw-set51-b.jpg&amp;imgrefurl=https://www.miskellys.com/item/hanover-entertainment-center/246825218&amp;docid=PWQGF5_OBgWjuM&amp;tbnid=TeTetGxaTcSzzM:&amp;vet=10ahUKEwi2ybvpuJngAhWL4IMKHQwZBNcQMwjUASgAMAA..i&amp;w=1690&amp;h=1500&amp;bih=463&amp;biw=1024&amp;q=television%20entertainment%20center&amp;ved=0ahUKEwi2ybvpuJngAhWL4IMKHQwZBNcQMwjUASgAMAA&amp;iact=mrc&amp;uact=8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iganradio.org/post/ideology-vs-group-interests-how-republicans-and-democrats-really-are-differe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18/08/24/business/money-satisfaction-lottery-study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s://www.bbc.com/news/health-44797545" TargetMode="External"/><Relationship Id="rId7" Type="http://schemas.openxmlformats.org/officeDocument/2006/relationships/hyperlink" Target="https://www.maskmatters.org/drug-trend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s://www.google.com/url?sa=i&amp;source=images&amp;cd=&amp;ved=2ahUKEwjXnZT_vJngAhWk34MKHSV1DxcQjRx6BAgBEAU&amp;url=https://www.cnn.com/2016/12/19/health/nazi-drugs-meth-cocaine-painkillers/index.html&amp;psig=AOvVaw3SHyY4zlbOvOSsh32swO46&amp;ust=1549074133438593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s://www.google.com/url?sa=i&amp;source=images&amp;cd=&amp;ved=2ahUKEwivs7navZngAhUm_IMKHdQ6BsoQjRx6BAgBEAU&amp;url=https://economictimes.indiatimes.com/magazines/panache/how-many-drinks-is-too-many-drinks-too-much-alcohol-can-change-your-dna/articleshow/67751179.cms&amp;psig=AOvVaw3FqxeIq9aol-PVEciaJBR2&amp;ust=1549074321449766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s://www.washingtonian.com/2018/10/18/the-five-best-looking-open-houses-this-weekend-10-20-10-21/" TargetMode="External"/><Relationship Id="rId7" Type="http://schemas.openxmlformats.org/officeDocument/2006/relationships/hyperlink" Target="https://onthegomoving.com/4-reasons-temporary-storage-units-best-solution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s://www.wired.com/story/uber-starsky-robotics-trucks-mclaren/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4.jpeg"/><Relationship Id="rId9" Type="http://schemas.openxmlformats.org/officeDocument/2006/relationships/hyperlink" Target="https://www.jossandmain.com/furniture/cat/furniture-c1858982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time.com/bring-your-own-device-policies-what-to-consider-when-monitoring-employee-personal-electronic-device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plusfurniture.com/sydney/22x28-mirror-oak-wood-grain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iestarancho.sclv.com/Dining/Festival-Buffe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828801"/>
            <a:ext cx="8305800" cy="2593975"/>
          </a:xfrm>
        </p:spPr>
        <p:txBody>
          <a:bodyPr/>
          <a:lstStyle/>
          <a:p>
            <a:r>
              <a:rPr lang="en-US" sz="6000" dirty="0"/>
              <a:t>No Other Gods Before 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724400"/>
            <a:ext cx="7848600" cy="1066800"/>
          </a:xfrm>
        </p:spPr>
        <p:txBody>
          <a:bodyPr>
            <a:normAutofit/>
          </a:bodyPr>
          <a:lstStyle/>
          <a:p>
            <a:r>
              <a:rPr lang="en-US" sz="3200" dirty="0"/>
              <a:t>A Survey of American Idolatry</a:t>
            </a:r>
          </a:p>
        </p:txBody>
      </p:sp>
    </p:spTree>
    <p:extLst>
      <p:ext uri="{BB962C8B-B14F-4D97-AF65-F5344CB8AC3E}">
        <p14:creationId xmlns:p14="http://schemas.microsoft.com/office/powerpoint/2010/main" val="3490821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american idol 2018 stage">
            <a:hlinkClick r:id="rId3"/>
            <a:extLst>
              <a:ext uri="{FF2B5EF4-FFF2-40B4-BE49-F238E27FC236}">
                <a16:creationId xmlns:a16="http://schemas.microsoft.com/office/drawing/2014/main" id="{11A0EA16-3EE9-4B03-B069-22E4B3EFE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00100"/>
            <a:ext cx="775880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71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10843"/>
            <a:ext cx="7772400" cy="1143000"/>
          </a:xfrm>
        </p:spPr>
        <p:txBody>
          <a:bodyPr/>
          <a:lstStyle/>
          <a:p>
            <a:r>
              <a:rPr lang="en-US" dirty="0"/>
              <a:t>Leisure and Entertainment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04EF6E8-45A3-464F-A7FD-9814E87F239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262313" y="1388499"/>
            <a:ext cx="2679802" cy="646331"/>
          </a:xfrm>
          <a:prstGeom prst="rect">
            <a:avLst/>
          </a:prstGeom>
          <a:solidFill>
            <a:srgbClr val="2222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br>
              <a:rPr lang="en-US" altLang="en-US">
                <a:solidFill>
                  <a:srgbClr val="222222"/>
                </a:solidFill>
                <a:latin typeface="Roboto"/>
              </a:rPr>
            </a:br>
            <a:endParaRPr lang="en-US" altLang="en-US">
              <a:solidFill>
                <a:srgbClr val="2F2B20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Image result for entertainment">
            <a:hlinkClick r:id="rId3"/>
            <a:extLst>
              <a:ext uri="{FF2B5EF4-FFF2-40B4-BE49-F238E27FC236}">
                <a16:creationId xmlns:a16="http://schemas.microsoft.com/office/drawing/2014/main" id="{C685CFDD-10F4-4A05-B463-CD8D593C9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48" y="1353843"/>
            <a:ext cx="4591052" cy="286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mage result for entertainment">
            <a:hlinkClick r:id="rId5"/>
            <a:extLst>
              <a:ext uri="{FF2B5EF4-FFF2-40B4-BE49-F238E27FC236}">
                <a16:creationId xmlns:a16="http://schemas.microsoft.com/office/drawing/2014/main" id="{C49F6028-214D-4474-8A4A-25D6980AD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028" y="1219200"/>
            <a:ext cx="3826920" cy="277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BFA1B9D4-66D7-43B7-B50B-3DDEC124B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635" y="1912036"/>
            <a:ext cx="184730" cy="646331"/>
          </a:xfrm>
          <a:prstGeom prst="rect">
            <a:avLst/>
          </a:prstGeom>
          <a:solidFill>
            <a:srgbClr val="2222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br>
              <a:rPr lang="en-US" altLang="en-US">
                <a:solidFill>
                  <a:srgbClr val="222222"/>
                </a:solidFill>
                <a:latin typeface="Roboto"/>
              </a:rPr>
            </a:br>
            <a:endParaRPr lang="en-US" altLang="en-US">
              <a:solidFill>
                <a:srgbClr val="2F2B20"/>
              </a:solidFill>
              <a:latin typeface="Arial" panose="020B0604020202020204" pitchFamily="34" charset="0"/>
            </a:endParaRPr>
          </a:p>
        </p:txBody>
      </p:sp>
      <p:pic>
        <p:nvPicPr>
          <p:cNvPr id="1031" name="Picture 7" descr="Image result for entertainment">
            <a:hlinkClick r:id="rId7"/>
            <a:extLst>
              <a:ext uri="{FF2B5EF4-FFF2-40B4-BE49-F238E27FC236}">
                <a16:creationId xmlns:a16="http://schemas.microsoft.com/office/drawing/2014/main" id="{543917FB-924F-4B9E-ACDD-08AB506EB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773" y="3589730"/>
            <a:ext cx="5097240" cy="286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Image result for television entertainment center">
            <a:hlinkClick r:id="rId9"/>
            <a:extLst>
              <a:ext uri="{FF2B5EF4-FFF2-40B4-BE49-F238E27FC236}">
                <a16:creationId xmlns:a16="http://schemas.microsoft.com/office/drawing/2014/main" id="{E92A709F-E57E-4829-BA83-C1C5C58FA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178" y="3429000"/>
            <a:ext cx="3316083" cy="2939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377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10843"/>
            <a:ext cx="7772400" cy="1143000"/>
          </a:xfrm>
        </p:spPr>
        <p:txBody>
          <a:bodyPr/>
          <a:lstStyle/>
          <a:p>
            <a:r>
              <a:rPr lang="en-US" dirty="0"/>
              <a:t>Leisure and Entertainment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001000" cy="5257800"/>
          </a:xfrm>
        </p:spPr>
        <p:txBody>
          <a:bodyPr>
            <a:normAutofit/>
          </a:bodyPr>
          <a:lstStyle/>
          <a:p>
            <a:r>
              <a:rPr lang="en-US" sz="2800" dirty="0"/>
              <a:t>Time away from work:  a divine blessing</a:t>
            </a:r>
          </a:p>
          <a:p>
            <a:r>
              <a:rPr lang="en-US" sz="2800" dirty="0"/>
              <a:t>Are we re-creating, or wrecking?</a:t>
            </a:r>
          </a:p>
          <a:p>
            <a:r>
              <a:rPr lang="en-US" sz="2800" dirty="0"/>
              <a:t>Are we pursuing pleasure for its own sake?</a:t>
            </a:r>
          </a:p>
          <a:p>
            <a:r>
              <a:rPr lang="en-US" sz="2800" dirty="0"/>
              <a:t>What about movies, television, theatre, live music?</a:t>
            </a:r>
          </a:p>
          <a:p>
            <a:r>
              <a:rPr lang="en-US" sz="2800" dirty="0"/>
              <a:t>Sports?  Fantasy football, anyone?</a:t>
            </a:r>
          </a:p>
          <a:p>
            <a:r>
              <a:rPr lang="en-US" sz="2800" dirty="0"/>
              <a:t>Let us enjoy our leisure, but put work, family and service ahead of it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515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10843"/>
            <a:ext cx="7772400" cy="1143000"/>
          </a:xfrm>
        </p:spPr>
        <p:txBody>
          <a:bodyPr/>
          <a:lstStyle/>
          <a:p>
            <a:r>
              <a:rPr lang="en-US" dirty="0"/>
              <a:t>Politics</a:t>
            </a:r>
          </a:p>
        </p:txBody>
      </p:sp>
      <p:pic>
        <p:nvPicPr>
          <p:cNvPr id="4098" name="Picture 2" descr="Image result for democrats republicans">
            <a:hlinkClick r:id="rId3"/>
            <a:extLst>
              <a:ext uri="{FF2B5EF4-FFF2-40B4-BE49-F238E27FC236}">
                <a16:creationId xmlns:a16="http://schemas.microsoft.com/office/drawing/2014/main" id="{29E0F983-D6E7-41CA-B419-DD0864134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327" y="1353843"/>
            <a:ext cx="8044147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407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10843"/>
            <a:ext cx="7772400" cy="1143000"/>
          </a:xfrm>
        </p:spPr>
        <p:txBody>
          <a:bodyPr/>
          <a:lstStyle/>
          <a:p>
            <a:r>
              <a:rPr lang="en-US" dirty="0"/>
              <a:t>Politics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077200" cy="5257800"/>
          </a:xfrm>
        </p:spPr>
        <p:txBody>
          <a:bodyPr>
            <a:normAutofit/>
          </a:bodyPr>
          <a:lstStyle/>
          <a:p>
            <a:r>
              <a:rPr lang="en-US" sz="2800" dirty="0"/>
              <a:t>“My kingdom is not of this world …”</a:t>
            </a:r>
          </a:p>
          <a:p>
            <a:r>
              <a:rPr lang="en-US" sz="2800" dirty="0"/>
              <a:t>“If my kingdom were of this world, my servants would get elected and pass laws to force everybody to do what we think they should.”</a:t>
            </a:r>
          </a:p>
          <a:p>
            <a:r>
              <a:rPr lang="en-US" sz="2800" dirty="0"/>
              <a:t>The </a:t>
            </a:r>
            <a:r>
              <a:rPr lang="en-US" sz="2800" b="1" i="1" dirty="0"/>
              <a:t>gospel</a:t>
            </a:r>
            <a:r>
              <a:rPr lang="en-US" sz="2800" dirty="0"/>
              <a:t> is the power of God to salvation</a:t>
            </a:r>
          </a:p>
          <a:p>
            <a:r>
              <a:rPr lang="en-US" sz="2800" dirty="0"/>
              <a:t>The tools of politics are not the tools of our struggle</a:t>
            </a:r>
          </a:p>
          <a:p>
            <a:r>
              <a:rPr lang="en-US" sz="2800" dirty="0"/>
              <a:t>Both of the two parties on our political scene are working for ends that Christians should reject</a:t>
            </a:r>
          </a:p>
          <a:p>
            <a:r>
              <a:rPr lang="en-US" sz="2800" dirty="0"/>
              <a:t>Keep in mind that New Testament Christians are always going to be a minority group in this country</a:t>
            </a:r>
          </a:p>
        </p:txBody>
      </p:sp>
    </p:spTree>
    <p:extLst>
      <p:ext uri="{BB962C8B-B14F-4D97-AF65-F5344CB8AC3E}">
        <p14:creationId xmlns:p14="http://schemas.microsoft.com/office/powerpoint/2010/main" val="36053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10843"/>
            <a:ext cx="7772400" cy="1143000"/>
          </a:xfrm>
        </p:spPr>
        <p:txBody>
          <a:bodyPr/>
          <a:lstStyle/>
          <a:p>
            <a:r>
              <a:rPr lang="en-US" dirty="0"/>
              <a:t>Money</a:t>
            </a:r>
          </a:p>
        </p:txBody>
      </p:sp>
      <p:pic>
        <p:nvPicPr>
          <p:cNvPr id="2050" name="Picture 2" descr="Image result for money">
            <a:hlinkClick r:id="rId3"/>
            <a:extLst>
              <a:ext uri="{FF2B5EF4-FFF2-40B4-BE49-F238E27FC236}">
                <a16:creationId xmlns:a16="http://schemas.microsoft.com/office/drawing/2014/main" id="{96BC02F7-3272-4233-BE24-F2A1CDACF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502" y="1353843"/>
            <a:ext cx="7239000" cy="527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845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10843"/>
            <a:ext cx="7772400" cy="1143000"/>
          </a:xfrm>
        </p:spPr>
        <p:txBody>
          <a:bodyPr/>
          <a:lstStyle/>
          <a:p>
            <a:r>
              <a:rPr lang="en-US" dirty="0"/>
              <a:t>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077200" cy="5257800"/>
          </a:xfrm>
        </p:spPr>
        <p:txBody>
          <a:bodyPr>
            <a:normAutofit/>
          </a:bodyPr>
          <a:lstStyle/>
          <a:p>
            <a:r>
              <a:rPr lang="en-US" sz="2800" dirty="0"/>
              <a:t>Money is also necessary, and a gift from God, but …</a:t>
            </a:r>
          </a:p>
          <a:p>
            <a:r>
              <a:rPr lang="en-US" sz="2800" dirty="0"/>
              <a:t>“The love of money is a root of every kind of evil”</a:t>
            </a:r>
          </a:p>
          <a:p>
            <a:r>
              <a:rPr lang="en-US" sz="2800" dirty="0"/>
              <a:t>“Greed” (covetousness) is idolatry”</a:t>
            </a:r>
          </a:p>
          <a:p>
            <a:r>
              <a:rPr lang="en-US" sz="2800" dirty="0"/>
              <a:t>The love of money has taken root within the “Christian” community—evangelists with a net worth of tens or hundreds of millions of dollars</a:t>
            </a:r>
          </a:p>
          <a:p>
            <a:r>
              <a:rPr lang="en-US" sz="2800" dirty="0"/>
              <a:t>“The foxes have holes, and the birds have nests …”</a:t>
            </a:r>
          </a:p>
          <a:p>
            <a:r>
              <a:rPr lang="en-US" sz="2800" dirty="0"/>
              <a:t>How much more money do I need, and what would I be willing to do to get it?</a:t>
            </a:r>
          </a:p>
        </p:txBody>
      </p:sp>
    </p:spTree>
    <p:extLst>
      <p:ext uri="{BB962C8B-B14F-4D97-AF65-F5344CB8AC3E}">
        <p14:creationId xmlns:p14="http://schemas.microsoft.com/office/powerpoint/2010/main" val="370683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10843"/>
            <a:ext cx="7772400" cy="1143000"/>
          </a:xfrm>
        </p:spPr>
        <p:txBody>
          <a:bodyPr/>
          <a:lstStyle/>
          <a:p>
            <a:r>
              <a:rPr lang="en-US" dirty="0"/>
              <a:t>Drugs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B368B6E-60FB-4087-89C7-6DE62D129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2960" y="1127516"/>
            <a:ext cx="184730" cy="646331"/>
          </a:xfrm>
          <a:prstGeom prst="rect">
            <a:avLst/>
          </a:prstGeom>
          <a:solidFill>
            <a:srgbClr val="2222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br>
              <a:rPr lang="en-US" altLang="en-US">
                <a:solidFill>
                  <a:srgbClr val="222222"/>
                </a:solidFill>
                <a:latin typeface="Roboto"/>
              </a:rPr>
            </a:br>
            <a:endParaRPr lang="en-US" altLang="en-US">
              <a:solidFill>
                <a:srgbClr val="2F2B20"/>
              </a:solidFill>
              <a:latin typeface="Arial" panose="020B0604020202020204" pitchFamily="34" charset="0"/>
            </a:endParaRPr>
          </a:p>
        </p:txBody>
      </p:sp>
      <p:pic>
        <p:nvPicPr>
          <p:cNvPr id="3074" name="Picture 2" descr="Image result for drugs">
            <a:hlinkClick r:id="rId3"/>
            <a:extLst>
              <a:ext uri="{FF2B5EF4-FFF2-40B4-BE49-F238E27FC236}">
                <a16:creationId xmlns:a16="http://schemas.microsoft.com/office/drawing/2014/main" id="{480640FC-8CB2-4577-B861-3D1FC1174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53844"/>
            <a:ext cx="459105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Image result for drugs">
            <a:hlinkClick r:id="rId5"/>
            <a:extLst>
              <a:ext uri="{FF2B5EF4-FFF2-40B4-BE49-F238E27FC236}">
                <a16:creationId xmlns:a16="http://schemas.microsoft.com/office/drawing/2014/main" id="{3F4B3EEE-98F5-4313-9485-59FB41501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06206"/>
            <a:ext cx="4419600" cy="248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055AA449-7D69-4094-94A2-FFB9425872B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204888" y="3723267"/>
            <a:ext cx="2399334" cy="646331"/>
          </a:xfrm>
          <a:prstGeom prst="rect">
            <a:avLst/>
          </a:prstGeom>
          <a:solidFill>
            <a:srgbClr val="2222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br>
              <a:rPr lang="en-US" altLang="en-US">
                <a:solidFill>
                  <a:srgbClr val="222222"/>
                </a:solidFill>
                <a:latin typeface="Roboto"/>
              </a:rPr>
            </a:br>
            <a:endParaRPr lang="en-US" altLang="en-US">
              <a:solidFill>
                <a:srgbClr val="2F2B20"/>
              </a:solidFill>
              <a:latin typeface="Arial" panose="020B0604020202020204" pitchFamily="34" charset="0"/>
            </a:endParaRPr>
          </a:p>
        </p:txBody>
      </p:sp>
      <p:pic>
        <p:nvPicPr>
          <p:cNvPr id="3080" name="Picture 8" descr="Image result for drugs">
            <a:hlinkClick r:id="rId7"/>
            <a:extLst>
              <a:ext uri="{FF2B5EF4-FFF2-40B4-BE49-F238E27FC236}">
                <a16:creationId xmlns:a16="http://schemas.microsoft.com/office/drawing/2014/main" id="{D19546D1-8597-44A2-A443-769DD0CD5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674" y="3393110"/>
            <a:ext cx="4210326" cy="324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Image result for alcohol">
            <a:hlinkClick r:id="rId9"/>
            <a:extLst>
              <a:ext uri="{FF2B5EF4-FFF2-40B4-BE49-F238E27FC236}">
                <a16:creationId xmlns:a16="http://schemas.microsoft.com/office/drawing/2014/main" id="{8D317B2B-24A8-4C76-82AF-7EEA6778F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104" y="3585624"/>
            <a:ext cx="4264588" cy="319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613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10843"/>
            <a:ext cx="7772400" cy="1143000"/>
          </a:xfrm>
        </p:spPr>
        <p:txBody>
          <a:bodyPr/>
          <a:lstStyle/>
          <a:p>
            <a:r>
              <a:rPr lang="en-US" dirty="0"/>
              <a:t>Drugs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077200" cy="5257800"/>
          </a:xfrm>
        </p:spPr>
        <p:txBody>
          <a:bodyPr>
            <a:normAutofit/>
          </a:bodyPr>
          <a:lstStyle/>
          <a:p>
            <a:r>
              <a:rPr lang="en-US" sz="2800" dirty="0"/>
              <a:t>Any artificial non-food substance you take into your body to make you feel effective or “normal”</a:t>
            </a:r>
          </a:p>
          <a:p>
            <a:r>
              <a:rPr lang="en-US" sz="2800" dirty="0"/>
              <a:t>What would shock this observer …</a:t>
            </a:r>
          </a:p>
          <a:p>
            <a:r>
              <a:rPr lang="en-US" sz="2800" dirty="0"/>
              <a:t>Chemical addiction changes body chemistry</a:t>
            </a:r>
          </a:p>
          <a:p>
            <a:r>
              <a:rPr lang="en-US" sz="2800" dirty="0"/>
              <a:t>Mental addiction changes neural brain pathways</a:t>
            </a:r>
          </a:p>
          <a:p>
            <a:r>
              <a:rPr lang="en-US" sz="2800" dirty="0"/>
              <a:t>Opioids killed more people in 2017 than traffic accidents</a:t>
            </a:r>
          </a:p>
          <a:p>
            <a:r>
              <a:rPr lang="en-US" sz="2800" dirty="0"/>
              <a:t>Be aware; be responsible</a:t>
            </a:r>
          </a:p>
        </p:txBody>
      </p:sp>
    </p:spTree>
    <p:extLst>
      <p:ext uri="{BB962C8B-B14F-4D97-AF65-F5344CB8AC3E}">
        <p14:creationId xmlns:p14="http://schemas.microsoft.com/office/powerpoint/2010/main" val="169061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10843"/>
            <a:ext cx="7772400" cy="1143000"/>
          </a:xfrm>
        </p:spPr>
        <p:txBody>
          <a:bodyPr/>
          <a:lstStyle/>
          <a:p>
            <a:r>
              <a:rPr lang="en-US" dirty="0"/>
              <a:t>Stuff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B368B6E-60FB-4087-89C7-6DE62D129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2960" y="1127516"/>
            <a:ext cx="184730" cy="646331"/>
          </a:xfrm>
          <a:prstGeom prst="rect">
            <a:avLst/>
          </a:prstGeom>
          <a:solidFill>
            <a:srgbClr val="2222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br>
              <a:rPr lang="en-US" altLang="en-US">
                <a:solidFill>
                  <a:srgbClr val="222222"/>
                </a:solidFill>
                <a:latin typeface="Roboto"/>
              </a:rPr>
            </a:br>
            <a:endParaRPr lang="en-US" altLang="en-US">
              <a:solidFill>
                <a:srgbClr val="2F2B2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2D1295-74B5-47A7-A89C-501C1040D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314" y="1547249"/>
            <a:ext cx="2063091" cy="646331"/>
          </a:xfrm>
          <a:prstGeom prst="rect">
            <a:avLst/>
          </a:prstGeom>
          <a:solidFill>
            <a:srgbClr val="2222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br>
              <a:rPr lang="en-US" altLang="en-US">
                <a:solidFill>
                  <a:srgbClr val="222222"/>
                </a:solidFill>
                <a:latin typeface="Roboto"/>
              </a:rPr>
            </a:br>
            <a:endParaRPr lang="en-US" altLang="en-US">
              <a:solidFill>
                <a:srgbClr val="2F2B20"/>
              </a:solidFill>
              <a:latin typeface="Arial" panose="020B0604020202020204" pitchFamily="34" charset="0"/>
            </a:endParaRPr>
          </a:p>
        </p:txBody>
      </p:sp>
      <p:pic>
        <p:nvPicPr>
          <p:cNvPr id="4098" name="Picture 2" descr="Image result for houses">
            <a:hlinkClick r:id="rId3"/>
            <a:extLst>
              <a:ext uri="{FF2B5EF4-FFF2-40B4-BE49-F238E27FC236}">
                <a16:creationId xmlns:a16="http://schemas.microsoft.com/office/drawing/2014/main" id="{7B084BFB-013B-45C1-966E-CFDFF3F5D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353844"/>
            <a:ext cx="3916899" cy="260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Image result for cars">
            <a:hlinkClick r:id="rId5"/>
            <a:extLst>
              <a:ext uri="{FF2B5EF4-FFF2-40B4-BE49-F238E27FC236}">
                <a16:creationId xmlns:a16="http://schemas.microsoft.com/office/drawing/2014/main" id="{E7B2D090-0C32-40D9-B514-D0109944D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486" y="935595"/>
            <a:ext cx="3962400" cy="296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59D573A2-9FC0-4416-9CAC-9F77FE04DA3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724151" y="3732238"/>
            <a:ext cx="2223516" cy="646331"/>
          </a:xfrm>
          <a:prstGeom prst="rect">
            <a:avLst/>
          </a:prstGeom>
          <a:solidFill>
            <a:srgbClr val="2222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br>
              <a:rPr lang="en-US" altLang="en-US">
                <a:solidFill>
                  <a:srgbClr val="222222"/>
                </a:solidFill>
                <a:latin typeface="Roboto"/>
              </a:rPr>
            </a:br>
            <a:endParaRPr lang="en-US" altLang="en-US">
              <a:solidFill>
                <a:srgbClr val="2F2B20"/>
              </a:solidFill>
              <a:latin typeface="Arial" panose="020B0604020202020204" pitchFamily="34" charset="0"/>
            </a:endParaRPr>
          </a:p>
        </p:txBody>
      </p:sp>
      <p:pic>
        <p:nvPicPr>
          <p:cNvPr id="4106" name="Picture 10" descr="Image result for temporary storage">
            <a:hlinkClick r:id="rId7"/>
            <a:extLst>
              <a:ext uri="{FF2B5EF4-FFF2-40B4-BE49-F238E27FC236}">
                <a16:creationId xmlns:a16="http://schemas.microsoft.com/office/drawing/2014/main" id="{BA2F192D-4B4C-451B-B969-917985AF0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906" y="3817088"/>
            <a:ext cx="4823089" cy="289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Image result for furniture">
            <a:hlinkClick r:id="rId9"/>
            <a:extLst>
              <a:ext uri="{FF2B5EF4-FFF2-40B4-BE49-F238E27FC236}">
                <a16:creationId xmlns:a16="http://schemas.microsoft.com/office/drawing/2014/main" id="{B859B940-02C1-4251-A50C-70E8CC084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94358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031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Law to the Jews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001000" cy="5257800"/>
          </a:xfrm>
        </p:spPr>
        <p:txBody>
          <a:bodyPr>
            <a:normAutofit/>
          </a:bodyPr>
          <a:lstStyle/>
          <a:p>
            <a:r>
              <a:rPr lang="en-US" sz="2800" dirty="0"/>
              <a:t>For whom were these regulations given?</a:t>
            </a:r>
          </a:p>
          <a:p>
            <a:r>
              <a:rPr lang="en-US" sz="2800" dirty="0" err="1"/>
              <a:t>Jahweh’s</a:t>
            </a:r>
            <a:r>
              <a:rPr lang="en-US" sz="2800" dirty="0"/>
              <a:t> first commandment was one He meant His chosen nation to teach the people around them</a:t>
            </a:r>
          </a:p>
          <a:p>
            <a:r>
              <a:rPr lang="en-US" sz="2800" dirty="0"/>
              <a:t>That same commandment is one God means His chosen nation of priests to teach everyone:  </a:t>
            </a:r>
            <a:r>
              <a:rPr lang="en-US" sz="2800" b="1" i="1" dirty="0"/>
              <a:t>to have no idols before God</a:t>
            </a:r>
          </a:p>
          <a:p>
            <a:r>
              <a:rPr lang="en-US" sz="2800" dirty="0"/>
              <a:t>In Athens, the apostle Paul took this responsibility </a:t>
            </a:r>
          </a:p>
        </p:txBody>
      </p:sp>
    </p:spTree>
    <p:extLst>
      <p:ext uri="{BB962C8B-B14F-4D97-AF65-F5344CB8AC3E}">
        <p14:creationId xmlns:p14="http://schemas.microsoft.com/office/powerpoint/2010/main" val="264864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10843"/>
            <a:ext cx="7772400" cy="1143000"/>
          </a:xfrm>
        </p:spPr>
        <p:txBody>
          <a:bodyPr/>
          <a:lstStyle/>
          <a:p>
            <a:r>
              <a:rPr lang="en-US" dirty="0"/>
              <a:t>Stuff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077200" cy="5257800"/>
          </a:xfrm>
        </p:spPr>
        <p:txBody>
          <a:bodyPr>
            <a:normAutofit/>
          </a:bodyPr>
          <a:lstStyle/>
          <a:p>
            <a:r>
              <a:rPr lang="en-US" sz="2800" dirty="0"/>
              <a:t>Do you even know what is in all those boxes?</a:t>
            </a:r>
          </a:p>
          <a:p>
            <a:r>
              <a:rPr lang="en-US" sz="2800" dirty="0"/>
              <a:t>If somebody broke into your house …</a:t>
            </a:r>
          </a:p>
          <a:p>
            <a:r>
              <a:rPr lang="en-US" sz="2800" dirty="0"/>
              <a:t>Are there things in your possession that you cannot think about giving up …</a:t>
            </a:r>
          </a:p>
          <a:p>
            <a:r>
              <a:rPr lang="en-US" sz="2800" dirty="0"/>
              <a:t>Are there things in your possession that you never use, but …</a:t>
            </a:r>
          </a:p>
          <a:p>
            <a:endParaRPr lang="en-US" sz="2800" dirty="0"/>
          </a:p>
          <a:p>
            <a:r>
              <a:rPr lang="en-US" sz="2800" b="1" i="1" dirty="0"/>
              <a:t>How are these not idols?</a:t>
            </a:r>
          </a:p>
        </p:txBody>
      </p:sp>
    </p:spTree>
    <p:extLst>
      <p:ext uri="{BB962C8B-B14F-4D97-AF65-F5344CB8AC3E}">
        <p14:creationId xmlns:p14="http://schemas.microsoft.com/office/powerpoint/2010/main" val="176876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10843"/>
            <a:ext cx="7772400" cy="1143000"/>
          </a:xfrm>
        </p:spPr>
        <p:txBody>
          <a:bodyPr/>
          <a:lstStyle/>
          <a:p>
            <a:r>
              <a:rPr lang="en-US" dirty="0"/>
              <a:t>Connectivity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B368B6E-60FB-4087-89C7-6DE62D129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2960" y="1127516"/>
            <a:ext cx="184730" cy="646331"/>
          </a:xfrm>
          <a:prstGeom prst="rect">
            <a:avLst/>
          </a:prstGeom>
          <a:solidFill>
            <a:srgbClr val="2222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br>
              <a:rPr lang="en-US" altLang="en-US">
                <a:solidFill>
                  <a:srgbClr val="222222"/>
                </a:solidFill>
                <a:latin typeface="Roboto"/>
              </a:rPr>
            </a:br>
            <a:endParaRPr lang="en-US" altLang="en-US">
              <a:solidFill>
                <a:srgbClr val="2F2B2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C5F6672-F0B4-4064-A773-084ACB5BB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8514" y="1605987"/>
            <a:ext cx="4084921" cy="646331"/>
          </a:xfrm>
          <a:prstGeom prst="rect">
            <a:avLst/>
          </a:prstGeom>
          <a:solidFill>
            <a:srgbClr val="2222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br>
              <a:rPr lang="en-US" altLang="en-US">
                <a:solidFill>
                  <a:srgbClr val="222222"/>
                </a:solidFill>
                <a:latin typeface="Roboto"/>
              </a:rPr>
            </a:br>
            <a:endParaRPr lang="en-US" altLang="en-US">
              <a:solidFill>
                <a:srgbClr val="2F2B20"/>
              </a:solidFill>
              <a:latin typeface="Arial" panose="020B0604020202020204" pitchFamily="34" charset="0"/>
            </a:endParaRPr>
          </a:p>
        </p:txBody>
      </p:sp>
      <p:pic>
        <p:nvPicPr>
          <p:cNvPr id="5122" name="Picture 2" descr="Image result for personal electronic devices">
            <a:hlinkClick r:id="rId3"/>
            <a:extLst>
              <a:ext uri="{FF2B5EF4-FFF2-40B4-BE49-F238E27FC236}">
                <a16:creationId xmlns:a16="http://schemas.microsoft.com/office/drawing/2014/main" id="{AA2A015C-AA02-48A4-91D9-83473B024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53843"/>
            <a:ext cx="7543800" cy="513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156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10843"/>
            <a:ext cx="7772400" cy="1143000"/>
          </a:xfrm>
        </p:spPr>
        <p:txBody>
          <a:bodyPr/>
          <a:lstStyle/>
          <a:p>
            <a:r>
              <a:rPr lang="en-US" dirty="0"/>
              <a:t>Connectivity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077200" cy="5257800"/>
          </a:xfrm>
        </p:spPr>
        <p:txBody>
          <a:bodyPr>
            <a:normAutofit/>
          </a:bodyPr>
          <a:lstStyle/>
          <a:p>
            <a:r>
              <a:rPr lang="en-US" sz="2800" dirty="0"/>
              <a:t>Do you have any idea how much time you spend each week being connected?</a:t>
            </a:r>
          </a:p>
          <a:p>
            <a:r>
              <a:rPr lang="en-US" sz="2800" dirty="0"/>
              <a:t>I don’t … </a:t>
            </a:r>
            <a:r>
              <a:rPr lang="en-US" sz="2800" b="1" i="1" dirty="0"/>
              <a:t>but it’s a lot</a:t>
            </a:r>
          </a:p>
          <a:p>
            <a:r>
              <a:rPr lang="en-US" sz="2800" dirty="0"/>
              <a:t>Websites with a bias that confirms your feelings … Facebook … Twitter … blogs that confirm your opinions …</a:t>
            </a:r>
          </a:p>
          <a:p>
            <a:r>
              <a:rPr lang="en-US" sz="2800" dirty="0"/>
              <a:t>How much “unconnected” time do you have for spouse, children, grandchildren, brothers and sisters … God?</a:t>
            </a:r>
          </a:p>
        </p:txBody>
      </p:sp>
    </p:spTree>
    <p:extLst>
      <p:ext uri="{BB962C8B-B14F-4D97-AF65-F5344CB8AC3E}">
        <p14:creationId xmlns:p14="http://schemas.microsoft.com/office/powerpoint/2010/main" val="339040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10843"/>
            <a:ext cx="7772400" cy="1143000"/>
          </a:xfrm>
        </p:spPr>
        <p:txBody>
          <a:bodyPr/>
          <a:lstStyle/>
          <a:p>
            <a:r>
              <a:rPr lang="en-US" dirty="0"/>
              <a:t>Self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B368B6E-60FB-4087-89C7-6DE62D129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2960" y="1127516"/>
            <a:ext cx="184730" cy="646331"/>
          </a:xfrm>
          <a:prstGeom prst="rect">
            <a:avLst/>
          </a:prstGeom>
          <a:solidFill>
            <a:srgbClr val="2222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br>
              <a:rPr lang="en-US" altLang="en-US">
                <a:solidFill>
                  <a:srgbClr val="222222"/>
                </a:solidFill>
                <a:latin typeface="Roboto"/>
              </a:rPr>
            </a:br>
            <a:endParaRPr lang="en-US" altLang="en-US">
              <a:solidFill>
                <a:srgbClr val="2F2B20"/>
              </a:solidFill>
              <a:latin typeface="Arial" panose="020B0604020202020204" pitchFamily="34" charset="0"/>
            </a:endParaRPr>
          </a:p>
        </p:txBody>
      </p:sp>
      <p:pic>
        <p:nvPicPr>
          <p:cNvPr id="6146" name="Picture 2" descr="Image result for mirror">
            <a:hlinkClick r:id="rId3"/>
            <a:extLst>
              <a:ext uri="{FF2B5EF4-FFF2-40B4-BE49-F238E27FC236}">
                <a16:creationId xmlns:a16="http://schemas.microsoft.com/office/drawing/2014/main" id="{F186C055-93B1-46D0-A8FF-4644E864E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48" y="1438276"/>
            <a:ext cx="8041504" cy="380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5207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10843"/>
            <a:ext cx="7772400" cy="1143000"/>
          </a:xfrm>
        </p:spPr>
        <p:txBody>
          <a:bodyPr/>
          <a:lstStyle/>
          <a:p>
            <a:r>
              <a:rPr lang="en-US" dirty="0"/>
              <a:t>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077200" cy="5257800"/>
          </a:xfrm>
        </p:spPr>
        <p:txBody>
          <a:bodyPr>
            <a:normAutofit/>
          </a:bodyPr>
          <a:lstStyle/>
          <a:p>
            <a:r>
              <a:rPr lang="en-US" sz="2800" dirty="0"/>
              <a:t>What’s the worst idol you can serve?</a:t>
            </a:r>
          </a:p>
          <a:p>
            <a:r>
              <a:rPr lang="en-US" sz="2800" dirty="0"/>
              <a:t>What’s the worst form of slavery?</a:t>
            </a:r>
          </a:p>
          <a:p>
            <a:r>
              <a:rPr lang="en-US" sz="2800" dirty="0"/>
              <a:t>If you were truly egotistical, you probably wouldn’t be here, but …</a:t>
            </a:r>
          </a:p>
          <a:p>
            <a:r>
              <a:rPr lang="en-US" sz="2800" dirty="0"/>
              <a:t>Some desire or ambition in your heart …?</a:t>
            </a:r>
          </a:p>
          <a:p>
            <a:r>
              <a:rPr lang="en-US" sz="2800" dirty="0"/>
              <a:t>A need to have things done your way …?</a:t>
            </a:r>
          </a:p>
          <a:p>
            <a:r>
              <a:rPr lang="en-US" sz="2800" dirty="0"/>
              <a:t>A craving to be appreciated …?</a:t>
            </a:r>
          </a:p>
        </p:txBody>
      </p:sp>
    </p:spTree>
    <p:extLst>
      <p:ext uri="{BB962C8B-B14F-4D97-AF65-F5344CB8AC3E}">
        <p14:creationId xmlns:p14="http://schemas.microsoft.com/office/powerpoint/2010/main" val="289145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89578"/>
            <a:ext cx="7772400" cy="1143000"/>
          </a:xfrm>
        </p:spPr>
        <p:txBody>
          <a:bodyPr/>
          <a:lstStyle/>
          <a:p>
            <a:r>
              <a:rPr lang="en-US" dirty="0"/>
              <a:t>Concluding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06526"/>
            <a:ext cx="8077200" cy="52578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Idols are created things that we learn to love for their own sake and trust for our own sake</a:t>
            </a:r>
          </a:p>
          <a:p>
            <a:r>
              <a:rPr lang="en-US" sz="2800" dirty="0"/>
              <a:t>We will always eventually choose our idols over God</a:t>
            </a:r>
          </a:p>
          <a:p>
            <a:r>
              <a:rPr lang="en-US" sz="2800" dirty="0"/>
              <a:t>You have to keep feeding an idol, and when you have nothing left to feed it …</a:t>
            </a:r>
          </a:p>
          <a:p>
            <a:r>
              <a:rPr lang="en-US" sz="2800" dirty="0"/>
              <a:t>Tools for defeating idolatry</a:t>
            </a:r>
          </a:p>
          <a:p>
            <a:pPr lvl="1"/>
            <a:r>
              <a:rPr lang="en-US" sz="2600" dirty="0"/>
              <a:t>Awareness</a:t>
            </a:r>
          </a:p>
          <a:p>
            <a:pPr lvl="1"/>
            <a:r>
              <a:rPr lang="en-US" sz="2600" dirty="0"/>
              <a:t>Defending ourselves against corruption by our culture</a:t>
            </a:r>
          </a:p>
          <a:p>
            <a:pPr lvl="1"/>
            <a:r>
              <a:rPr lang="en-US" sz="2600" dirty="0"/>
              <a:t>Helping each other</a:t>
            </a:r>
          </a:p>
          <a:p>
            <a:pPr lvl="1"/>
            <a:r>
              <a:rPr lang="en-US" sz="2600" dirty="0"/>
              <a:t>Seeking divine help:  prayer, scripture, the Holy Spirit</a:t>
            </a:r>
          </a:p>
          <a:p>
            <a:r>
              <a:rPr lang="en-US" sz="2800" dirty="0"/>
              <a:t>In our prayers of thanksgiving …</a:t>
            </a:r>
          </a:p>
        </p:txBody>
      </p:sp>
    </p:spTree>
    <p:extLst>
      <p:ext uri="{BB962C8B-B14F-4D97-AF65-F5344CB8AC3E}">
        <p14:creationId xmlns:p14="http://schemas.microsoft.com/office/powerpoint/2010/main" val="330116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772400" cy="1143000"/>
          </a:xfrm>
        </p:spPr>
        <p:txBody>
          <a:bodyPr/>
          <a:lstStyle/>
          <a:p>
            <a:r>
              <a:rPr lang="en-US" dirty="0"/>
              <a:t>Paul among the Athenians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001000" cy="5257800"/>
          </a:xfrm>
        </p:spPr>
        <p:txBody>
          <a:bodyPr>
            <a:normAutofit/>
          </a:bodyPr>
          <a:lstStyle/>
          <a:p>
            <a:r>
              <a:rPr lang="en-US" sz="2800" dirty="0"/>
              <a:t>His spirit was so provoked by the idolatry around him that he could not contain himself</a:t>
            </a:r>
          </a:p>
          <a:p>
            <a:r>
              <a:rPr lang="en-US" sz="2800" dirty="0"/>
              <a:t>He gave them the information they needed about the “unknown god” whom they ought to serve</a:t>
            </a:r>
          </a:p>
          <a:p>
            <a:r>
              <a:rPr lang="en-US" sz="2800" dirty="0"/>
              <a:t>He addressed the vanity of idolatry</a:t>
            </a:r>
          </a:p>
          <a:p>
            <a:r>
              <a:rPr lang="en-US" sz="2800" dirty="0"/>
              <a:t>“We ought not to think that the divine being is like gold or silver or stone, and image formed by the art and imagination of man.”</a:t>
            </a:r>
          </a:p>
        </p:txBody>
      </p:sp>
    </p:spTree>
    <p:extLst>
      <p:ext uri="{BB962C8B-B14F-4D97-AF65-F5344CB8AC3E}">
        <p14:creationId xmlns:p14="http://schemas.microsoft.com/office/powerpoint/2010/main" val="371635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772400" cy="1143000"/>
          </a:xfrm>
        </p:spPr>
        <p:txBody>
          <a:bodyPr/>
          <a:lstStyle/>
          <a:p>
            <a:r>
              <a:rPr lang="en-US" dirty="0"/>
              <a:t>Their challenge, and 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001000" cy="5257800"/>
          </a:xfrm>
        </p:spPr>
        <p:txBody>
          <a:bodyPr>
            <a:normAutofit/>
          </a:bodyPr>
          <a:lstStyle/>
          <a:p>
            <a:r>
              <a:rPr lang="en-US" sz="2800" dirty="0"/>
              <a:t>First-century Roman culture was probably worse than ours</a:t>
            </a:r>
          </a:p>
          <a:p>
            <a:r>
              <a:rPr lang="en-US" sz="2800" dirty="0"/>
              <a:t>But as bad as it was, it was no more given to idolatry, and probably less so, than ours</a:t>
            </a:r>
          </a:p>
          <a:p>
            <a:r>
              <a:rPr lang="en-US" sz="2800" dirty="0"/>
              <a:t>The Christians of that day changed the world with their preaching of the message of the one true God </a:t>
            </a:r>
          </a:p>
          <a:p>
            <a:r>
              <a:rPr lang="en-US" sz="2800" dirty="0"/>
              <a:t>That preaching can change the world in our time </a:t>
            </a:r>
          </a:p>
          <a:p>
            <a:r>
              <a:rPr lang="en-US" sz="2800" b="1" i="1" dirty="0"/>
              <a:t>But our message will </a:t>
            </a:r>
            <a:r>
              <a:rPr lang="en-US" sz="2800" b="1" i="1" u="sng" dirty="0"/>
              <a:t>fail</a:t>
            </a:r>
            <a:r>
              <a:rPr lang="en-US" sz="2800" b="1" i="1" dirty="0"/>
              <a:t> if our hearers see that we are just as given to idolatry as they are</a:t>
            </a:r>
          </a:p>
        </p:txBody>
      </p:sp>
    </p:spTree>
    <p:extLst>
      <p:ext uri="{BB962C8B-B14F-4D97-AF65-F5344CB8AC3E}">
        <p14:creationId xmlns:p14="http://schemas.microsoft.com/office/powerpoint/2010/main" val="123948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10843"/>
            <a:ext cx="7772400" cy="1143000"/>
          </a:xfrm>
        </p:spPr>
        <p:txBody>
          <a:bodyPr/>
          <a:lstStyle/>
          <a:p>
            <a:r>
              <a:rPr lang="en-US" dirty="0"/>
              <a:t>Thinking about idolatry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001000" cy="5257800"/>
          </a:xfrm>
        </p:spPr>
        <p:txBody>
          <a:bodyPr>
            <a:normAutofit/>
          </a:bodyPr>
          <a:lstStyle/>
          <a:p>
            <a:r>
              <a:rPr lang="en-US" sz="2800" dirty="0"/>
              <a:t>Looking at a few of the idols we encounter daily</a:t>
            </a:r>
          </a:p>
          <a:p>
            <a:r>
              <a:rPr lang="en-US" sz="2800" dirty="0"/>
              <a:t>Not passing judgment on anyone</a:t>
            </a:r>
          </a:p>
          <a:p>
            <a:r>
              <a:rPr lang="en-US" sz="2800" dirty="0"/>
              <a:t>No pretense of superiority by the speaker</a:t>
            </a:r>
          </a:p>
          <a:p>
            <a:r>
              <a:rPr lang="en-US" sz="2800" dirty="0"/>
              <a:t>Thinking together about the influence of our society and culture upon our lives and our message</a:t>
            </a:r>
          </a:p>
          <a:p>
            <a:r>
              <a:rPr lang="en-US" sz="2800" dirty="0"/>
              <a:t>We cannot resist the corrosive influence of idols by pretending that they don’t exist</a:t>
            </a:r>
          </a:p>
          <a:p>
            <a:r>
              <a:rPr lang="en-US" sz="2800" b="1" i="1" dirty="0"/>
              <a:t>What are the characteristics of idols and idolatry?</a:t>
            </a:r>
          </a:p>
        </p:txBody>
      </p:sp>
    </p:spTree>
    <p:extLst>
      <p:ext uri="{BB962C8B-B14F-4D97-AF65-F5344CB8AC3E}">
        <p14:creationId xmlns:p14="http://schemas.microsoft.com/office/powerpoint/2010/main" val="319172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772400" cy="1143000"/>
          </a:xfrm>
        </p:spPr>
        <p:txBody>
          <a:bodyPr/>
          <a:lstStyle/>
          <a:p>
            <a:r>
              <a:rPr lang="en-US" dirty="0"/>
              <a:t>An example of modern idolatry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F2736AA-3888-4792-A8C7-FE41E4C28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9218" y="1909048"/>
            <a:ext cx="3423394" cy="646331"/>
          </a:xfrm>
          <a:prstGeom prst="rect">
            <a:avLst/>
          </a:prstGeom>
          <a:solidFill>
            <a:srgbClr val="22222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br>
              <a:rPr lang="en-US" altLang="en-US">
                <a:solidFill>
                  <a:srgbClr val="222222"/>
                </a:solidFill>
                <a:latin typeface="Roboto"/>
              </a:rPr>
            </a:br>
            <a:endParaRPr lang="en-US" altLang="en-US">
              <a:solidFill>
                <a:srgbClr val="2F2B20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Image result for a feast">
            <a:hlinkClick r:id="rId3"/>
            <a:extLst>
              <a:ext uri="{FF2B5EF4-FFF2-40B4-BE49-F238E27FC236}">
                <a16:creationId xmlns:a16="http://schemas.microsoft.com/office/drawing/2014/main" id="{5F33C0BA-BB0F-408A-A68E-7D3D413D7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44" y="1403461"/>
            <a:ext cx="7772400" cy="453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777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10843"/>
            <a:ext cx="7772400" cy="1143000"/>
          </a:xfrm>
        </p:spPr>
        <p:txBody>
          <a:bodyPr/>
          <a:lstStyle/>
          <a:p>
            <a:r>
              <a:rPr lang="en-US" dirty="0"/>
              <a:t>Food and idolatry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001000" cy="5257800"/>
          </a:xfrm>
        </p:spPr>
        <p:txBody>
          <a:bodyPr>
            <a:normAutofit/>
          </a:bodyPr>
          <a:lstStyle/>
          <a:p>
            <a:r>
              <a:rPr lang="en-US" sz="2800" dirty="0"/>
              <a:t>Food is a struggle for most of us</a:t>
            </a:r>
          </a:p>
          <a:p>
            <a:r>
              <a:rPr lang="en-US" sz="2800" dirty="0"/>
              <a:t>Necessary, certainly not wrong in itself</a:t>
            </a:r>
          </a:p>
          <a:p>
            <a:r>
              <a:rPr lang="en-US" sz="2800" dirty="0"/>
              <a:t>An idol when we transform it from a tool for a godly end to a thing sought for its own sake</a:t>
            </a:r>
          </a:p>
          <a:p>
            <a:r>
              <a:rPr lang="en-US" sz="2800" dirty="0"/>
              <a:t>An idol is never satisfied:  we can never get enough</a:t>
            </a:r>
          </a:p>
          <a:p>
            <a:r>
              <a:rPr lang="en-US" sz="2800" dirty="0"/>
              <a:t>Pleasurable in the short-term, self-destructive in the long run</a:t>
            </a:r>
          </a:p>
          <a:p>
            <a:r>
              <a:rPr lang="en-US" sz="2800" dirty="0"/>
              <a:t>Desire and craving turn into an addiction</a:t>
            </a:r>
          </a:p>
          <a:p>
            <a:r>
              <a:rPr lang="en-US" sz="2800" dirty="0"/>
              <a:t>Addiction changes our bodies and our minds</a:t>
            </a:r>
          </a:p>
          <a:p>
            <a:r>
              <a:rPr lang="en-US" sz="2800" dirty="0"/>
              <a:t>Idolatry is a form of </a:t>
            </a:r>
            <a:r>
              <a:rPr lang="en-US" sz="2800" b="1" i="1" dirty="0"/>
              <a:t>slavery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397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10843"/>
            <a:ext cx="7772400" cy="1143000"/>
          </a:xfrm>
        </p:spPr>
        <p:txBody>
          <a:bodyPr/>
          <a:lstStyle/>
          <a:p>
            <a:r>
              <a:rPr lang="en-US" dirty="0"/>
              <a:t>“It’s a matter of willpower”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001000" cy="5257800"/>
          </a:xfrm>
        </p:spPr>
        <p:txBody>
          <a:bodyPr>
            <a:normAutofit/>
          </a:bodyPr>
          <a:lstStyle/>
          <a:p>
            <a:r>
              <a:rPr lang="en-US" sz="2800" dirty="0"/>
              <a:t>Willpower is certainly necessary to overcome this idol … </a:t>
            </a:r>
            <a:r>
              <a:rPr lang="en-US" sz="2800" b="1" i="1" dirty="0"/>
              <a:t>but</a:t>
            </a:r>
          </a:p>
          <a:p>
            <a:r>
              <a:rPr lang="en-US" sz="2800" dirty="0"/>
              <a:t>Not a matter of willpower that I don’t eat by the sweat of my brow:  I get paid to sit at a computer</a:t>
            </a:r>
          </a:p>
          <a:p>
            <a:r>
              <a:rPr lang="en-US" sz="2800" dirty="0"/>
              <a:t>Not a matter of willpower that it is cheaper and more satisfying to eat food that harms my body</a:t>
            </a:r>
          </a:p>
          <a:p>
            <a:r>
              <a:rPr lang="en-US" sz="2800" dirty="0"/>
              <a:t>Not a matter of willpower that I live in a culture that glorifies consumption and excess</a:t>
            </a:r>
          </a:p>
          <a:p>
            <a:r>
              <a:rPr lang="en-US" sz="2800" dirty="0"/>
              <a:t>Not a matter of willpower that advertising is scientifically engineered to induce me to overeat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203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10843"/>
            <a:ext cx="7772400" cy="1143000"/>
          </a:xfrm>
        </p:spPr>
        <p:txBody>
          <a:bodyPr/>
          <a:lstStyle/>
          <a:p>
            <a:r>
              <a:rPr lang="en-US" dirty="0"/>
              <a:t>Changing what God decreed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001000" cy="5257800"/>
          </a:xfrm>
        </p:spPr>
        <p:txBody>
          <a:bodyPr>
            <a:normAutofit/>
          </a:bodyPr>
          <a:lstStyle/>
          <a:p>
            <a:r>
              <a:rPr lang="en-US" sz="2800" dirty="0"/>
              <a:t>40% of women and 35% of men are obese</a:t>
            </a:r>
          </a:p>
          <a:p>
            <a:r>
              <a:rPr lang="en-US" sz="2800" dirty="0"/>
              <a:t>As recently as 200 years ago obesity was almost unknown in Western society</a:t>
            </a:r>
          </a:p>
          <a:p>
            <a:r>
              <a:rPr lang="en-US" sz="2800" dirty="0"/>
              <a:t>What changed?  </a:t>
            </a:r>
          </a:p>
          <a:p>
            <a:r>
              <a:rPr lang="en-US" sz="2800" dirty="0"/>
              <a:t>From “the sweat of your brow” to industrial production of food</a:t>
            </a:r>
          </a:p>
          <a:p>
            <a:r>
              <a:rPr lang="en-US" sz="2800" dirty="0"/>
              <a:t>From nutritious food to junk that the “free market” makes more profitable to sell and cheaper to buy</a:t>
            </a:r>
          </a:p>
          <a:p>
            <a:r>
              <a:rPr lang="en-US" sz="2800" dirty="0"/>
              <a:t>Yes, “puny mankind” can change God’s order!</a:t>
            </a:r>
          </a:p>
        </p:txBody>
      </p:sp>
    </p:spTree>
    <p:extLst>
      <p:ext uri="{BB962C8B-B14F-4D97-AF65-F5344CB8AC3E}">
        <p14:creationId xmlns:p14="http://schemas.microsoft.com/office/powerpoint/2010/main" val="401321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1121</Words>
  <Application>Microsoft Office PowerPoint</Application>
  <PresentationFormat>Widescreen</PresentationFormat>
  <Paragraphs>146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</vt:lpstr>
      <vt:lpstr>Roboto</vt:lpstr>
      <vt:lpstr>Adjacency</vt:lpstr>
      <vt:lpstr>No Other Gods Before Me</vt:lpstr>
      <vt:lpstr>God’s Law to the Jews</vt:lpstr>
      <vt:lpstr>Paul among the Athenians</vt:lpstr>
      <vt:lpstr>Their challenge, and ours</vt:lpstr>
      <vt:lpstr>Thinking about idolatry</vt:lpstr>
      <vt:lpstr>An example of modern idolatry</vt:lpstr>
      <vt:lpstr>Food and idolatry</vt:lpstr>
      <vt:lpstr>“It’s a matter of willpower”</vt:lpstr>
      <vt:lpstr>Changing what God decreed</vt:lpstr>
      <vt:lpstr>PowerPoint Presentation</vt:lpstr>
      <vt:lpstr>Leisure and Entertainment</vt:lpstr>
      <vt:lpstr>Leisure and Entertainment</vt:lpstr>
      <vt:lpstr>Politics</vt:lpstr>
      <vt:lpstr>Politics</vt:lpstr>
      <vt:lpstr>Money</vt:lpstr>
      <vt:lpstr>Money</vt:lpstr>
      <vt:lpstr>Drugs</vt:lpstr>
      <vt:lpstr>Drugs</vt:lpstr>
      <vt:lpstr>Stuff</vt:lpstr>
      <vt:lpstr>Stuff</vt:lpstr>
      <vt:lpstr>Connectivity</vt:lpstr>
      <vt:lpstr>Connectivity</vt:lpstr>
      <vt:lpstr>Self</vt:lpstr>
      <vt:lpstr>Self</vt:lpstr>
      <vt:lpstr>Concluding thoughts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Smoky Hill Church of Christ</cp:lastModifiedBy>
  <cp:revision>15</cp:revision>
  <dcterms:created xsi:type="dcterms:W3CDTF">2008-03-16T18:22:36Z</dcterms:created>
  <dcterms:modified xsi:type="dcterms:W3CDTF">2019-02-04T01:40:45Z</dcterms:modified>
</cp:coreProperties>
</file>