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60" r:id="rId4"/>
    <p:sldId id="261" r:id="rId5"/>
    <p:sldId id="263" r:id="rId6"/>
    <p:sldId id="264" r:id="rId7"/>
    <p:sldId id="265" r:id="rId8"/>
    <p:sldId id="26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-114" y="-3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3C373E-B160-45AC-9EAD-3046F6B9C43D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FDA75B-75FD-4332-828C-B01C897DB1D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B02E526-BCEF-451F-878B-FD9BCBD90A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EA4258F-ED03-468A-BB0F-773FA1A006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600B427-01E9-48D3-B440-209F7C1DE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DD890-7FC0-4660-9629-D962388AE3E4}" type="datetimeFigureOut">
              <a:rPr lang="en-US" smtClean="0"/>
              <a:pPr/>
              <a:t>9/9/2018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D2245B1-E4C7-47A9-9FA7-EBA213BC6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A01A9F3-B2E4-4B4A-8A71-CC47A25DC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1DEB5-FFF2-44A1-BE59-37341597B5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0730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0F260A-9422-4741-BF2E-4B1123F08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D93871A-5554-4223-8E35-F3C9E81E7C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D45AB7E-BB97-4DC5-92D7-CF3CA1B00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DD890-7FC0-4660-9629-D962388AE3E4}" type="datetimeFigureOut">
              <a:rPr lang="en-US" smtClean="0"/>
              <a:pPr/>
              <a:t>9/9/2018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CB951B0-69CA-451E-9593-0A6E02813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F695830-CDFF-40E6-87A0-10EF61053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1DEB5-FFF2-44A1-BE59-37341597B5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7519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4440F8CE-EBCD-4A5B-B1AA-59923D369F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4E03CE0-DFF9-4566-94D5-1C6A96EB22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C532536-CAFD-4616-8836-4A41DFBB8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DD890-7FC0-4660-9629-D962388AE3E4}" type="datetimeFigureOut">
              <a:rPr lang="en-US" smtClean="0"/>
              <a:pPr/>
              <a:t>9/9/2018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5F913C4-0AB6-4287-9307-6C378BEAA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42D266B-A78C-44A6-9286-209CA4D35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1DEB5-FFF2-44A1-BE59-37341597B5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94458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0FA28D-2177-4095-8779-5D807B949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50E6563-56F0-4663-8FCA-7AE8CB503F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35A592F-F44F-4A66-B7DB-7DE177562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DD890-7FC0-4660-9629-D962388AE3E4}" type="datetimeFigureOut">
              <a:rPr lang="en-US" smtClean="0"/>
              <a:pPr/>
              <a:t>9/9/2018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6637FCB-F73E-4A35-824D-452FC5AE1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27E1E42-5EBF-4DC7-8ABB-D3328A6DA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1DEB5-FFF2-44A1-BE59-37341597B5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23377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C17BB75-8307-4719-A92C-240E578F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5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5B9A849-1F59-4B2D-90F1-64B53923E4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7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CC49C82-5FAE-4D18-9BB9-7E845170F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DD890-7FC0-4660-9629-D962388AE3E4}" type="datetimeFigureOut">
              <a:rPr lang="en-US" smtClean="0"/>
              <a:pPr/>
              <a:t>9/9/2018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3E9773A-F630-4701-875E-6D8A35183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AE1453A-E9D9-4B68-AFCA-934A25AE5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1DEB5-FFF2-44A1-BE59-37341597B5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3386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EF5B661-E2B0-4A59-BF98-8A2531D0A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CAA245C-A5A1-48CC-99E2-034FC3419E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019C1C1-DE93-4ABC-BDB8-15310FC869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D83125E-FC86-4141-80E3-B753FE3E4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DD890-7FC0-4660-9629-D962388AE3E4}" type="datetimeFigureOut">
              <a:rPr lang="en-US" smtClean="0"/>
              <a:pPr/>
              <a:t>9/9/2018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D626BC7-0A76-4612-A3A1-CA0D2709D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85C3CC8-3728-47D8-997B-D6874CA82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1DEB5-FFF2-44A1-BE59-37341597B5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02829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13F16B6-D8BE-434F-A785-18B3FF452A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5BEEEFF-647B-4242-AF28-72A8C6E6DB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359C5FE-454B-4E29-A011-A5BB246F93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B1C83D62-611D-4618-A8F4-AF6F64BBC1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E8F3C22D-ADFC-4425-A253-5FFE5E7974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2992F390-851A-4B66-8F59-A8CBA59FE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DD890-7FC0-4660-9629-D962388AE3E4}" type="datetimeFigureOut">
              <a:rPr lang="en-US" smtClean="0"/>
              <a:pPr/>
              <a:t>9/9/2018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551FA014-079E-4A46-A97C-F8B3D8C63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8BB9FFE-76B2-46BD-9348-068820F05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1DEB5-FFF2-44A1-BE59-37341597B5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39228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470CB70-3CC1-4AE4-B4FC-E1EBC4214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973487C8-9B2B-41A9-ACD7-53B3D3F1C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DD890-7FC0-4660-9629-D962388AE3E4}" type="datetimeFigureOut">
              <a:rPr lang="en-US" smtClean="0"/>
              <a:pPr/>
              <a:t>9/9/2018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DA52C3B4-E610-494F-892D-0029FFB8D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A78E38E-5A14-45CF-BDC5-C1FE3AFEC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1DEB5-FFF2-44A1-BE59-37341597B5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71084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DD2945A9-253B-4E4F-986A-7B5400F30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DD890-7FC0-4660-9629-D962388AE3E4}" type="datetimeFigureOut">
              <a:rPr lang="en-US" smtClean="0"/>
              <a:pPr/>
              <a:t>9/9/2018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55B68209-1AC2-4FF9-8B31-6E401F371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00420EB-9EBB-4497-9932-60BFF1232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1DEB5-FFF2-44A1-BE59-37341597B5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7129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0CBEDD1-84C3-4192-ADD6-C923D6FE65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AA88383-6C3B-4363-843A-BD16D50965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3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BF1335F-9C18-4F4B-801F-3D9384780E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FB7501E-44FA-4452-801A-7D4790896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DD890-7FC0-4660-9629-D962388AE3E4}" type="datetimeFigureOut">
              <a:rPr lang="en-US" smtClean="0"/>
              <a:pPr/>
              <a:t>9/9/2018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31CC68E-8724-4F40-A30D-72A5E691A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2830BD5-9BAC-45C4-A6A9-27253C545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1DEB5-FFF2-44A1-BE59-37341597B5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3234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4CE3ED-950B-4668-B715-44BAF63175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EBF721DC-B3D5-44FE-8203-AA846A3306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3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0085623-3396-4E7B-9CAC-A5EC38CCF2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1D56BAB-5ECF-470C-9A9A-E89485313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DD890-7FC0-4660-9629-D962388AE3E4}" type="datetimeFigureOut">
              <a:rPr lang="en-US" smtClean="0"/>
              <a:pPr/>
              <a:t>9/9/2018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084C53B-E373-4EE3-8382-49B55C481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F02D505-64B9-4907-BAAA-92E49242F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1DEB5-FFF2-44A1-BE59-37341597B5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34149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42B46BAE-461D-404D-B766-13DFB7845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83FF97D-6F79-4E66-B308-AD7167B7DC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F6E2777-27FF-4B4F-B624-49240D43AC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6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DD890-7FC0-4660-9629-D962388AE3E4}" type="datetimeFigureOut">
              <a:rPr lang="en-US" smtClean="0"/>
              <a:pPr/>
              <a:t>9/9/2018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5FC7F40-7E64-4B75-9C7C-DE3C5447AC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6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C57E7FD-0EAD-4356-8A74-0C70766555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6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1DEB5-FFF2-44A1-BE59-37341597B5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04656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picture containing sky, outdoor, mountain, grass&#10;&#10;Description generated with very high confidence">
            <a:extLst>
              <a:ext uri="{FF2B5EF4-FFF2-40B4-BE49-F238E27FC236}">
                <a16:creationId xmlns:a16="http://schemas.microsoft.com/office/drawing/2014/main" xmlns="" id="{3C2C0984-DAB0-4866-AB74-6811A46C920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6735" b="8995"/>
          <a:stretch/>
        </p:blipFill>
        <p:spPr>
          <a:xfrm>
            <a:off x="23" y="10"/>
            <a:ext cx="12191980" cy="685799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7C89E4B-3C9F-44B9-8B86-D9E3D112D8E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5320156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735D8A-5E47-4458-9144-7C8E382205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6" y="5317240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Revelation 2:12-17: The church at Pergamum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AA2EAA10-076F-46BD-8F0F-B9A2FB77A85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0" y="524198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D891E407-403B-4764-86C9-33A56D3BCAA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0" y="613485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22399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180F3B9-2081-4408-8B05-2A717CDB2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1869" y="1825100"/>
            <a:ext cx="4045737" cy="1799458"/>
          </a:xfrm>
        </p:spPr>
        <p:txBody>
          <a:bodyPr>
            <a:noAutofit/>
          </a:bodyPr>
          <a:lstStyle/>
          <a:p>
            <a:pPr algn="ctr"/>
            <a:r>
              <a:rPr lang="en-US" sz="6600" b="1" dirty="0" err="1"/>
              <a:t>Aesclepius</a:t>
            </a:r>
            <a:r>
              <a:rPr lang="en-US" sz="6600" b="1" dirty="0"/>
              <a:t> </a:t>
            </a:r>
            <a:br>
              <a:rPr lang="en-US" sz="6600" b="1" dirty="0"/>
            </a:br>
            <a:r>
              <a:rPr lang="en-US" sz="6600" b="1" dirty="0"/>
              <a:t>Caesar</a:t>
            </a:r>
            <a:br>
              <a:rPr lang="en-US" sz="6600" b="1" dirty="0"/>
            </a:br>
            <a:r>
              <a:rPr lang="en-US" sz="6600" b="1" dirty="0"/>
              <a:t> Zeus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918B76B-833A-4393-8F0B-EBFD7268C0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5544" y="2871982"/>
            <a:ext cx="4558309" cy="3181684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en-US" sz="1800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xmlns="" id="{C99A8FB7-A79B-4BC9-9D56-B79587F6AA3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804761" y="2650637"/>
            <a:ext cx="3118104" cy="3118104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B23893E2-3349-46D7-A7AA-B9E447957F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996859" y="0"/>
            <a:ext cx="4198060" cy="3650200"/>
          </a:xfrm>
          <a:custGeom>
            <a:avLst/>
            <a:gdLst>
              <a:gd name="connsiteX0" fmla="*/ 262846 w 4198060"/>
              <a:gd name="connsiteY0" fmla="*/ 0 h 3650200"/>
              <a:gd name="connsiteX1" fmla="*/ 4198060 w 4198060"/>
              <a:gd name="connsiteY1" fmla="*/ 0 h 3650200"/>
              <a:gd name="connsiteX2" fmla="*/ 4198060 w 4198060"/>
              <a:gd name="connsiteY2" fmla="*/ 3021648 h 3650200"/>
              <a:gd name="connsiteX3" fmla="*/ 4142653 w 4198060"/>
              <a:gd name="connsiteY3" fmla="*/ 3072005 h 3650200"/>
              <a:gd name="connsiteX4" fmla="*/ 2532040 w 4198060"/>
              <a:gd name="connsiteY4" fmla="*/ 3650200 h 3650200"/>
              <a:gd name="connsiteX5" fmla="*/ 0 w 4198060"/>
              <a:gd name="connsiteY5" fmla="*/ 1118160 h 3650200"/>
              <a:gd name="connsiteX6" fmla="*/ 198981 w 4198060"/>
              <a:gd name="connsiteY6" fmla="*/ 132576 h 365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98060" h="3650200">
                <a:moveTo>
                  <a:pt x="262846" y="0"/>
                </a:moveTo>
                <a:lnTo>
                  <a:pt x="4198060" y="0"/>
                </a:lnTo>
                <a:lnTo>
                  <a:pt x="4198060" y="3021648"/>
                </a:lnTo>
                <a:lnTo>
                  <a:pt x="4142653" y="3072005"/>
                </a:lnTo>
                <a:cubicBezTo>
                  <a:pt x="3704967" y="3433216"/>
                  <a:pt x="3143843" y="3650200"/>
                  <a:pt x="2532040" y="3650200"/>
                </a:cubicBezTo>
                <a:cubicBezTo>
                  <a:pt x="1133633" y="3650200"/>
                  <a:pt x="0" y="2516567"/>
                  <a:pt x="0" y="1118160"/>
                </a:cubicBezTo>
                <a:cubicBezTo>
                  <a:pt x="0" y="768558"/>
                  <a:pt x="70852" y="435505"/>
                  <a:pt x="198981" y="132576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Picture 10" descr="A statue of a person&#10;&#10;Description generated with very high confidence">
            <a:extLst>
              <a:ext uri="{FF2B5EF4-FFF2-40B4-BE49-F238E27FC236}">
                <a16:creationId xmlns:a16="http://schemas.microsoft.com/office/drawing/2014/main" xmlns="" id="{EEB5137B-063E-4FA7-AE30-D937401E56F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8265" r="-4" b="16731"/>
          <a:stretch/>
        </p:blipFill>
        <p:spPr>
          <a:xfrm>
            <a:off x="5969353" y="2815228"/>
            <a:ext cx="2788920" cy="2788920"/>
          </a:xfrm>
          <a:custGeom>
            <a:avLst/>
            <a:gdLst>
              <a:gd name="connsiteX0" fmla="*/ 1440180 w 2880360"/>
              <a:gd name="connsiteY0" fmla="*/ 0 h 2880360"/>
              <a:gd name="connsiteX1" fmla="*/ 2880360 w 2880360"/>
              <a:gd name="connsiteY1" fmla="*/ 1440180 h 2880360"/>
              <a:gd name="connsiteX2" fmla="*/ 1440180 w 2880360"/>
              <a:gd name="connsiteY2" fmla="*/ 2880360 h 2880360"/>
              <a:gd name="connsiteX3" fmla="*/ 0 w 2880360"/>
              <a:gd name="connsiteY3" fmla="*/ 1440180 h 2880360"/>
              <a:gd name="connsiteX4" fmla="*/ 1440180 w 2880360"/>
              <a:gd name="connsiteY4" fmla="*/ 0 h 2880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80360" h="2880360">
                <a:moveTo>
                  <a:pt x="1440180" y="0"/>
                </a:moveTo>
                <a:cubicBezTo>
                  <a:pt x="2235569" y="0"/>
                  <a:pt x="2880360" y="644791"/>
                  <a:pt x="2880360" y="1440180"/>
                </a:cubicBezTo>
                <a:cubicBezTo>
                  <a:pt x="2880360" y="2235569"/>
                  <a:pt x="2235569" y="2880360"/>
                  <a:pt x="1440180" y="2880360"/>
                </a:cubicBezTo>
                <a:cubicBezTo>
                  <a:pt x="644791" y="2880360"/>
                  <a:pt x="0" y="2235569"/>
                  <a:pt x="0" y="1440180"/>
                </a:cubicBezTo>
                <a:cubicBezTo>
                  <a:pt x="0" y="644791"/>
                  <a:pt x="644791" y="0"/>
                  <a:pt x="1440180" y="0"/>
                </a:cubicBezTo>
                <a:close/>
              </a:path>
            </a:pathLst>
          </a:custGeom>
        </p:spPr>
      </p:pic>
      <p:pic>
        <p:nvPicPr>
          <p:cNvPr id="5" name="Picture 4" descr="A picture containing tennis, person&#10;&#10;Description generated with high confidence">
            <a:extLst>
              <a:ext uri="{FF2B5EF4-FFF2-40B4-BE49-F238E27FC236}">
                <a16:creationId xmlns:a16="http://schemas.microsoft.com/office/drawing/2014/main" xmlns="" id="{0B641A61-A303-4C48-9666-53AEFC6CF30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301" r="-1" b="-1"/>
          <a:stretch/>
        </p:blipFill>
        <p:spPr>
          <a:xfrm>
            <a:off x="8160603" y="5"/>
            <a:ext cx="4034316" cy="3486455"/>
          </a:xfrm>
          <a:custGeom>
            <a:avLst/>
            <a:gdLst>
              <a:gd name="connsiteX0" fmla="*/ 280681 w 4034316"/>
              <a:gd name="connsiteY0" fmla="*/ 0 h 3486455"/>
              <a:gd name="connsiteX1" fmla="*/ 4034316 w 4034316"/>
              <a:gd name="connsiteY1" fmla="*/ 0 h 3486455"/>
              <a:gd name="connsiteX2" fmla="*/ 4034316 w 4034316"/>
              <a:gd name="connsiteY2" fmla="*/ 2800630 h 3486455"/>
              <a:gd name="connsiteX3" fmla="*/ 3874752 w 4034316"/>
              <a:gd name="connsiteY3" fmla="*/ 2945652 h 3486455"/>
              <a:gd name="connsiteX4" fmla="*/ 2368296 w 4034316"/>
              <a:gd name="connsiteY4" fmla="*/ 3486455 h 3486455"/>
              <a:gd name="connsiteX5" fmla="*/ 0 w 4034316"/>
              <a:gd name="connsiteY5" fmla="*/ 1118159 h 3486455"/>
              <a:gd name="connsiteX6" fmla="*/ 186113 w 4034316"/>
              <a:gd name="connsiteY6" fmla="*/ 196311 h 3486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34316" h="3486455">
                <a:moveTo>
                  <a:pt x="280681" y="0"/>
                </a:moveTo>
                <a:lnTo>
                  <a:pt x="4034316" y="0"/>
                </a:lnTo>
                <a:lnTo>
                  <a:pt x="4034316" y="2800630"/>
                </a:lnTo>
                <a:lnTo>
                  <a:pt x="3874752" y="2945652"/>
                </a:lnTo>
                <a:cubicBezTo>
                  <a:pt x="3465371" y="3283503"/>
                  <a:pt x="2940535" y="3486455"/>
                  <a:pt x="2368296" y="3486455"/>
                </a:cubicBezTo>
                <a:cubicBezTo>
                  <a:pt x="1060322" y="3486455"/>
                  <a:pt x="0" y="2426133"/>
                  <a:pt x="0" y="1118159"/>
                </a:cubicBezTo>
                <a:cubicBezTo>
                  <a:pt x="0" y="791166"/>
                  <a:pt x="66270" y="479650"/>
                  <a:pt x="186113" y="196311"/>
                </a:cubicBezTo>
                <a:close/>
              </a:path>
            </a:pathLst>
          </a:custGeom>
        </p:spPr>
      </p:pic>
      <p:sp>
        <p:nvSpPr>
          <p:cNvPr id="22" name="Freeform: Shape 19">
            <a:extLst>
              <a:ext uri="{FF2B5EF4-FFF2-40B4-BE49-F238E27FC236}">
                <a16:creationId xmlns:a16="http://schemas.microsoft.com/office/drawing/2014/main" xmlns="" id="{2B7592FE-10D1-4664-B623-353F47C8DF7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888135" y="4032250"/>
            <a:ext cx="3303868" cy="2825750"/>
          </a:xfrm>
          <a:custGeom>
            <a:avLst/>
            <a:gdLst>
              <a:gd name="connsiteX0" fmla="*/ 1888600 w 3303868"/>
              <a:gd name="connsiteY0" fmla="*/ 0 h 2825750"/>
              <a:gd name="connsiteX1" fmla="*/ 3224042 w 3303868"/>
              <a:gd name="connsiteY1" fmla="*/ 553158 h 2825750"/>
              <a:gd name="connsiteX2" fmla="*/ 3303868 w 3303868"/>
              <a:gd name="connsiteY2" fmla="*/ 640989 h 2825750"/>
              <a:gd name="connsiteX3" fmla="*/ 3303868 w 3303868"/>
              <a:gd name="connsiteY3" fmla="*/ 2825750 h 2825750"/>
              <a:gd name="connsiteX4" fmla="*/ 250380 w 3303868"/>
              <a:gd name="connsiteY4" fmla="*/ 2825750 h 2825750"/>
              <a:gd name="connsiteX5" fmla="*/ 227944 w 3303868"/>
              <a:gd name="connsiteY5" fmla="*/ 2788819 h 2825750"/>
              <a:gd name="connsiteX6" fmla="*/ 0 w 3303868"/>
              <a:gd name="connsiteY6" fmla="*/ 1888600 h 2825750"/>
              <a:gd name="connsiteX7" fmla="*/ 1888600 w 3303868"/>
              <a:gd name="connsiteY7" fmla="*/ 0 h 2825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03868" h="2825750">
                <a:moveTo>
                  <a:pt x="1888600" y="0"/>
                </a:moveTo>
                <a:cubicBezTo>
                  <a:pt x="2410123" y="0"/>
                  <a:pt x="2882273" y="211389"/>
                  <a:pt x="3224042" y="553158"/>
                </a:cubicBezTo>
                <a:lnTo>
                  <a:pt x="3303868" y="640989"/>
                </a:lnTo>
                <a:lnTo>
                  <a:pt x="3303868" y="2825750"/>
                </a:lnTo>
                <a:lnTo>
                  <a:pt x="250380" y="2825750"/>
                </a:lnTo>
                <a:lnTo>
                  <a:pt x="227944" y="2788819"/>
                </a:lnTo>
                <a:cubicBezTo>
                  <a:pt x="82574" y="2521217"/>
                  <a:pt x="0" y="2214552"/>
                  <a:pt x="0" y="1888600"/>
                </a:cubicBezTo>
                <a:cubicBezTo>
                  <a:pt x="0" y="845555"/>
                  <a:pt x="845555" y="0"/>
                  <a:pt x="1888600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8" descr="A large white building&#10;&#10;Description generated with high confidence">
            <a:extLst>
              <a:ext uri="{FF2B5EF4-FFF2-40B4-BE49-F238E27FC236}">
                <a16:creationId xmlns:a16="http://schemas.microsoft.com/office/drawing/2014/main" xmlns="" id="{B7D7F915-AD4B-4B70-9CDB-32A334FC0AA1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8948" r="7055" b="2"/>
          <a:stretch/>
        </p:blipFill>
        <p:spPr>
          <a:xfrm>
            <a:off x="9053088" y="4197231"/>
            <a:ext cx="3138912" cy="2660795"/>
          </a:xfrm>
          <a:custGeom>
            <a:avLst/>
            <a:gdLst>
              <a:gd name="connsiteX0" fmla="*/ 1723644 w 3138912"/>
              <a:gd name="connsiteY0" fmla="*/ 0 h 2660795"/>
              <a:gd name="connsiteX1" fmla="*/ 3053691 w 3138912"/>
              <a:gd name="connsiteY1" fmla="*/ 627247 h 2660795"/>
              <a:gd name="connsiteX2" fmla="*/ 3138912 w 3138912"/>
              <a:gd name="connsiteY2" fmla="*/ 741211 h 2660795"/>
              <a:gd name="connsiteX3" fmla="*/ 3138912 w 3138912"/>
              <a:gd name="connsiteY3" fmla="*/ 2660795 h 2660795"/>
              <a:gd name="connsiteX4" fmla="*/ 278239 w 3138912"/>
              <a:gd name="connsiteY4" fmla="*/ 2660795 h 2660795"/>
              <a:gd name="connsiteX5" fmla="*/ 208035 w 3138912"/>
              <a:gd name="connsiteY5" fmla="*/ 2545235 h 2660795"/>
              <a:gd name="connsiteX6" fmla="*/ 0 w 3138912"/>
              <a:gd name="connsiteY6" fmla="*/ 1723644 h 2660795"/>
              <a:gd name="connsiteX7" fmla="*/ 1723644 w 3138912"/>
              <a:gd name="connsiteY7" fmla="*/ 0 h 2660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38912" h="2660795">
                <a:moveTo>
                  <a:pt x="1723644" y="0"/>
                </a:moveTo>
                <a:cubicBezTo>
                  <a:pt x="2259111" y="0"/>
                  <a:pt x="2737550" y="244172"/>
                  <a:pt x="3053691" y="627247"/>
                </a:cubicBezTo>
                <a:lnTo>
                  <a:pt x="3138912" y="741211"/>
                </a:lnTo>
                <a:lnTo>
                  <a:pt x="3138912" y="2660795"/>
                </a:lnTo>
                <a:lnTo>
                  <a:pt x="278239" y="2660795"/>
                </a:lnTo>
                <a:lnTo>
                  <a:pt x="208035" y="2545235"/>
                </a:lnTo>
                <a:cubicBezTo>
                  <a:pt x="75362" y="2301006"/>
                  <a:pt x="0" y="2021126"/>
                  <a:pt x="0" y="1723644"/>
                </a:cubicBezTo>
                <a:cubicBezTo>
                  <a:pt x="0" y="771702"/>
                  <a:pt x="771702" y="0"/>
                  <a:pt x="1723644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xmlns="" val="27059387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4541BD2-4EC6-45F3-AF66-E1C90D1BD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482" y="365129"/>
            <a:ext cx="5997527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Commendations: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702538A-6114-4AD7-B09B-B69FAEC3E0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39"/>
            <a:ext cx="10515600" cy="1603375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3200" dirty="0">
                <a:solidFill>
                  <a:srgbClr val="C00000"/>
                </a:solidFill>
              </a:rPr>
              <a:t> They held fast to His name</a:t>
            </a:r>
          </a:p>
          <a:p>
            <a:endParaRPr lang="en-US" dirty="0"/>
          </a:p>
        </p:txBody>
      </p:sp>
      <p:pic>
        <p:nvPicPr>
          <p:cNvPr id="4" name="Content Placeholder 4" descr="A picture containing text&#10;&#10;Description generated with high confidence">
            <a:extLst>
              <a:ext uri="{FF2B5EF4-FFF2-40B4-BE49-F238E27FC236}">
                <a16:creationId xmlns:a16="http://schemas.microsoft.com/office/drawing/2014/main" xmlns="" id="{F6F14248-7963-486B-9D2F-186B51612CF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2982"/>
          <a:stretch/>
        </p:blipFill>
        <p:spPr>
          <a:xfrm>
            <a:off x="7235696" y="207854"/>
            <a:ext cx="4747481" cy="275191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B165497-065F-4E7A-A167-C807C6E5029A}"/>
              </a:ext>
            </a:extLst>
          </p:cNvPr>
          <p:cNvSpPr txBox="1"/>
          <p:nvPr/>
        </p:nvSpPr>
        <p:spPr>
          <a:xfrm>
            <a:off x="206784" y="4000351"/>
            <a:ext cx="11758085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baseline="30000" dirty="0"/>
              <a:t>9 </a:t>
            </a:r>
            <a:r>
              <a:rPr lang="en-US" sz="2800" i="1" dirty="0"/>
              <a:t>Therefore God also has highly exalted Him and given Him the name which is above every name, </a:t>
            </a:r>
            <a:r>
              <a:rPr lang="en-US" sz="2800" i="1" baseline="30000" dirty="0"/>
              <a:t>10 </a:t>
            </a:r>
            <a:r>
              <a:rPr lang="en-US" sz="2800" i="1" dirty="0"/>
              <a:t>that at the name of Jesus every knee should bow, of those in heaven, and of those on earth, and of those under the earth, </a:t>
            </a:r>
            <a:r>
              <a:rPr lang="en-US" sz="2800" i="1" baseline="30000" dirty="0"/>
              <a:t>11 </a:t>
            </a:r>
            <a:r>
              <a:rPr lang="en-US" sz="2800" i="1" dirty="0"/>
              <a:t>and that every tongue should confess that Jesus Christ is Lord, to the glory of God the Father.</a:t>
            </a:r>
          </a:p>
          <a:p>
            <a:r>
              <a:rPr lang="en-US" sz="2800" i="1" dirty="0"/>
              <a:t>										</a:t>
            </a:r>
            <a:r>
              <a:rPr lang="en-US" sz="2800" dirty="0"/>
              <a:t>Phil. 2:9-11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92436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4541BD2-4EC6-45F3-AF66-E1C90D1BD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482" y="365129"/>
            <a:ext cx="5997527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Commendations: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702538A-6114-4AD7-B09B-B69FAEC3E0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83901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3200" dirty="0">
                <a:solidFill>
                  <a:srgbClr val="C00000"/>
                </a:solidFill>
              </a:rPr>
              <a:t> They held fast to His name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200" dirty="0">
                <a:solidFill>
                  <a:srgbClr val="C00000"/>
                </a:solidFill>
              </a:rPr>
              <a:t> They did not deny Him</a:t>
            </a:r>
          </a:p>
          <a:p>
            <a:endParaRPr lang="en-US" dirty="0"/>
          </a:p>
        </p:txBody>
      </p:sp>
      <p:pic>
        <p:nvPicPr>
          <p:cNvPr id="4" name="Content Placeholder 4" descr="A picture containing text&#10;&#10;Description generated with high confidence">
            <a:extLst>
              <a:ext uri="{FF2B5EF4-FFF2-40B4-BE49-F238E27FC236}">
                <a16:creationId xmlns:a16="http://schemas.microsoft.com/office/drawing/2014/main" xmlns="" id="{F6F14248-7963-486B-9D2F-186B51612CF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2982"/>
          <a:stretch/>
        </p:blipFill>
        <p:spPr>
          <a:xfrm>
            <a:off x="7152029" y="207854"/>
            <a:ext cx="4831139" cy="280040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7F945DE-FA4F-42E0-ACB6-8135D1341353}"/>
              </a:ext>
            </a:extLst>
          </p:cNvPr>
          <p:cNvSpPr txBox="1"/>
          <p:nvPr/>
        </p:nvSpPr>
        <p:spPr>
          <a:xfrm>
            <a:off x="212036" y="4589929"/>
            <a:ext cx="1177113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baseline="30000" dirty="0"/>
              <a:t>8 </a:t>
            </a:r>
            <a:r>
              <a:rPr lang="en-US" sz="2800" i="1" dirty="0"/>
              <a:t>“Also I say to you, whoever confesses Me before men, him the Son of Man also will confess before the angels of God. </a:t>
            </a:r>
            <a:r>
              <a:rPr lang="en-US" sz="2800" i="1" baseline="30000" dirty="0"/>
              <a:t>9 </a:t>
            </a:r>
            <a:r>
              <a:rPr lang="en-US" sz="2800" i="1" dirty="0"/>
              <a:t>But he who denies Me before men will be denied before the angels of God. </a:t>
            </a:r>
            <a:r>
              <a:rPr lang="en-US" sz="2800" dirty="0"/>
              <a:t>-Luke 12:8-9</a:t>
            </a:r>
          </a:p>
        </p:txBody>
      </p:sp>
    </p:spTree>
    <p:extLst>
      <p:ext uri="{BB962C8B-B14F-4D97-AF65-F5344CB8AC3E}">
        <p14:creationId xmlns:p14="http://schemas.microsoft.com/office/powerpoint/2010/main" xmlns="" val="4026051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4541BD2-4EC6-45F3-AF66-E1C90D1BD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482" y="365129"/>
            <a:ext cx="5997527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Commendations: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702538A-6114-4AD7-B09B-B69FAEC3E0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83901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3200" dirty="0">
                <a:solidFill>
                  <a:srgbClr val="C00000"/>
                </a:solidFill>
              </a:rPr>
              <a:t> They held fast to His name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200" dirty="0">
                <a:solidFill>
                  <a:srgbClr val="C00000"/>
                </a:solidFill>
              </a:rPr>
              <a:t> They did not deny Him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200" dirty="0">
                <a:solidFill>
                  <a:srgbClr val="C00000"/>
                </a:solidFill>
              </a:rPr>
              <a:t> They were faithful in the face of persecution</a:t>
            </a:r>
          </a:p>
          <a:p>
            <a:endParaRPr lang="en-US" dirty="0"/>
          </a:p>
        </p:txBody>
      </p:sp>
      <p:pic>
        <p:nvPicPr>
          <p:cNvPr id="4" name="Content Placeholder 4" descr="A picture containing text&#10;&#10;Description generated with high confidence">
            <a:extLst>
              <a:ext uri="{FF2B5EF4-FFF2-40B4-BE49-F238E27FC236}">
                <a16:creationId xmlns:a16="http://schemas.microsoft.com/office/drawing/2014/main" xmlns="" id="{F6F14248-7963-486B-9D2F-186B51612CF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2982"/>
          <a:stretch/>
        </p:blipFill>
        <p:spPr>
          <a:xfrm>
            <a:off x="7262200" y="207840"/>
            <a:ext cx="4720977" cy="273654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7F945DE-FA4F-42E0-ACB6-8135D1341353}"/>
              </a:ext>
            </a:extLst>
          </p:cNvPr>
          <p:cNvSpPr txBox="1"/>
          <p:nvPr/>
        </p:nvSpPr>
        <p:spPr>
          <a:xfrm>
            <a:off x="212036" y="4589929"/>
            <a:ext cx="1177113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aseline="30000" dirty="0"/>
              <a:t>24 </a:t>
            </a:r>
            <a:r>
              <a:rPr lang="en-US" sz="2800" dirty="0"/>
              <a:t>Then Jesus said to His disciples, “If anyone desires to come after Me, let him deny himself, and take up his cross, and follow Me. </a:t>
            </a:r>
            <a:r>
              <a:rPr lang="en-US" sz="2800" baseline="30000" dirty="0"/>
              <a:t>25 </a:t>
            </a:r>
            <a:r>
              <a:rPr lang="en-US" sz="2800" dirty="0"/>
              <a:t>For whoever desires to save his life will lose it, but whoever loses his life for My sake will find it. –Mt. 16:24-25</a:t>
            </a:r>
          </a:p>
        </p:txBody>
      </p:sp>
    </p:spTree>
    <p:extLst>
      <p:ext uri="{BB962C8B-B14F-4D97-AF65-F5344CB8AC3E}">
        <p14:creationId xmlns:p14="http://schemas.microsoft.com/office/powerpoint/2010/main" xmlns="" val="1441818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61BE14C-3EAE-470D-996F-DA1A223F7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ED80BE3-B6D8-4D10-B6DF-0D7AB80C4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015" y="2379396"/>
            <a:ext cx="11102788" cy="1282701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C00000"/>
                </a:solidFill>
              </a:rPr>
              <a:t> They had tolerated the doctrine of Balaam</a:t>
            </a:r>
          </a:p>
        </p:txBody>
      </p:sp>
      <p:pic>
        <p:nvPicPr>
          <p:cNvPr id="7" name="Picture 6" descr="A picture containing object&#10;&#10;Description generated with high confidence">
            <a:extLst>
              <a:ext uri="{FF2B5EF4-FFF2-40B4-BE49-F238E27FC236}">
                <a16:creationId xmlns:a16="http://schemas.microsoft.com/office/drawing/2014/main" xmlns="" id="{BDDE8E18-112B-40CE-BED3-D0BAED28488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38477" y="365139"/>
            <a:ext cx="6115051" cy="178117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A9C6EEA2-FA93-4016-8A93-83D041DCAFFB}"/>
              </a:ext>
            </a:extLst>
          </p:cNvPr>
          <p:cNvSpPr txBox="1"/>
          <p:nvPr/>
        </p:nvSpPr>
        <p:spPr>
          <a:xfrm>
            <a:off x="258420" y="4916564"/>
            <a:ext cx="1167516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baseline="30000" dirty="0"/>
              <a:t>16 </a:t>
            </a:r>
            <a:r>
              <a:rPr lang="en-US" sz="2800" i="1" dirty="0"/>
              <a:t>Look, these women caused the children of Israel, through the counsel of Balaam, to trespass against the </a:t>
            </a:r>
            <a:r>
              <a:rPr lang="en-US" sz="2800" i="1" cap="small" dirty="0">
                <a:effectLst/>
              </a:rPr>
              <a:t>Lord</a:t>
            </a:r>
            <a:r>
              <a:rPr lang="en-US" sz="2800" i="1" dirty="0"/>
              <a:t> in the incident of </a:t>
            </a:r>
            <a:r>
              <a:rPr lang="en-US" sz="2800" i="1" dirty="0" err="1"/>
              <a:t>Peor</a:t>
            </a:r>
            <a:r>
              <a:rPr lang="en-US" sz="2800" i="1" dirty="0"/>
              <a:t>, and there was a plague among the congregation of the </a:t>
            </a:r>
            <a:r>
              <a:rPr lang="en-US" sz="2800" i="1" cap="small" dirty="0">
                <a:effectLst/>
              </a:rPr>
              <a:t>Lord</a:t>
            </a:r>
            <a:r>
              <a:rPr lang="en-US" sz="2800" cap="small" dirty="0">
                <a:effectLst/>
              </a:rPr>
              <a:t>. –Num 31:16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661123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61BE14C-3EAE-470D-996F-DA1A223F7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ED80BE3-B6D8-4D10-B6DF-0D7AB80C4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015" y="2379396"/>
            <a:ext cx="11102788" cy="1282701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C00000"/>
                </a:solidFill>
              </a:rPr>
              <a:t> They had tolerated the doctrine of Balaam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C00000"/>
                </a:solidFill>
              </a:rPr>
              <a:t> They had tolerated the doctrine of the Nicolaitans</a:t>
            </a:r>
          </a:p>
        </p:txBody>
      </p:sp>
      <p:pic>
        <p:nvPicPr>
          <p:cNvPr id="7" name="Picture 6" descr="A picture containing object&#10;&#10;Description generated with high confidence">
            <a:extLst>
              <a:ext uri="{FF2B5EF4-FFF2-40B4-BE49-F238E27FC236}">
                <a16:creationId xmlns:a16="http://schemas.microsoft.com/office/drawing/2014/main" xmlns="" id="{BDDE8E18-112B-40CE-BED3-D0BAED28488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38477" y="365139"/>
            <a:ext cx="6115051" cy="178117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A9C6EEA2-FA93-4016-8A93-83D041DCAFFB}"/>
              </a:ext>
            </a:extLst>
          </p:cNvPr>
          <p:cNvSpPr txBox="1"/>
          <p:nvPr/>
        </p:nvSpPr>
        <p:spPr>
          <a:xfrm>
            <a:off x="258420" y="4916571"/>
            <a:ext cx="1167516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baseline="30000" dirty="0"/>
              <a:t>6 </a:t>
            </a:r>
            <a:r>
              <a:rPr lang="en-US" sz="2800" i="1" dirty="0"/>
              <a:t>But this you have, that you hate the deeds of the Nicolaitans, which I also hate. </a:t>
            </a:r>
            <a:r>
              <a:rPr lang="en-US" sz="2800" dirty="0"/>
              <a:t>–Rev. 2:6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726856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: Shape 16">
            <a:extLst>
              <a:ext uri="{FF2B5EF4-FFF2-40B4-BE49-F238E27FC236}">
                <a16:creationId xmlns:a16="http://schemas.microsoft.com/office/drawing/2014/main" xmlns="" id="{E862BE82-D00D-42C1-BF16-93AA37870C3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xmlns="" id="{F6D92C2D-1D3D-4974-918C-06579FB354A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2332" y="-2"/>
            <a:ext cx="5441859" cy="5654940"/>
          </a:xfrm>
          <a:custGeom>
            <a:avLst/>
            <a:gdLst>
              <a:gd name="connsiteX0" fmla="*/ 0 w 5441859"/>
              <a:gd name="connsiteY0" fmla="*/ 0 h 5654940"/>
              <a:gd name="connsiteX1" fmla="*/ 4400492 w 5441859"/>
              <a:gd name="connsiteY1" fmla="*/ 0 h 5654940"/>
              <a:gd name="connsiteX2" fmla="*/ 4484767 w 5441859"/>
              <a:gd name="connsiteY2" fmla="*/ 76595 h 5654940"/>
              <a:gd name="connsiteX3" fmla="*/ 5441859 w 5441859"/>
              <a:gd name="connsiteY3" fmla="*/ 2387221 h 5654940"/>
              <a:gd name="connsiteX4" fmla="*/ 2174140 w 5441859"/>
              <a:gd name="connsiteY4" fmla="*/ 5654940 h 5654940"/>
              <a:gd name="connsiteX5" fmla="*/ 156693 w 5441859"/>
              <a:gd name="connsiteY5" fmla="*/ 4957981 h 5654940"/>
              <a:gd name="connsiteX6" fmla="*/ 0 w 5441859"/>
              <a:gd name="connsiteY6" fmla="*/ 4820612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0" y="0"/>
                </a:moveTo>
                <a:lnTo>
                  <a:pt x="4400492" y="0"/>
                </a:lnTo>
                <a:lnTo>
                  <a:pt x="4484767" y="76595"/>
                </a:lnTo>
                <a:cubicBezTo>
                  <a:pt x="5076108" y="667936"/>
                  <a:pt x="5441859" y="1484866"/>
                  <a:pt x="5441859" y="2387221"/>
                </a:cubicBezTo>
                <a:cubicBezTo>
                  <a:pt x="5441859" y="4191932"/>
                  <a:pt x="3978851" y="5654940"/>
                  <a:pt x="2174140" y="5654940"/>
                </a:cubicBezTo>
                <a:cubicBezTo>
                  <a:pt x="1412778" y="5654940"/>
                  <a:pt x="712231" y="5394557"/>
                  <a:pt x="156693" y="4957981"/>
                </a:cubicBezTo>
                <a:lnTo>
                  <a:pt x="0" y="4820612"/>
                </a:lnTo>
                <a:close/>
              </a:path>
            </a:pathLst>
          </a:custGeom>
          <a:solidFill>
            <a:schemeClr val="bg1">
              <a:lumMod val="95000"/>
              <a:lumOff val="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892B4032-AED3-4AA6-89E6-0BDEB87A4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245" y="633004"/>
            <a:ext cx="4062643" cy="1043409"/>
          </a:xfrm>
        </p:spPr>
        <p:txBody>
          <a:bodyPr>
            <a:normAutofit/>
          </a:bodyPr>
          <a:lstStyle/>
          <a:p>
            <a:r>
              <a:rPr lang="en-US" sz="3200" dirty="0"/>
              <a:t>To him who overcomes: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793C641-9C4B-473B-85E2-7136824E1A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484" y="1774372"/>
            <a:ext cx="4064409" cy="2754086"/>
          </a:xfrm>
        </p:spPr>
        <p:txBody>
          <a:bodyPr anchor="t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 Hidden manna to eat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 A white stone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 A new name</a:t>
            </a:r>
          </a:p>
        </p:txBody>
      </p:sp>
      <p:pic>
        <p:nvPicPr>
          <p:cNvPr id="5" name="Picture 4" descr="A picture containing holding, person, hand&#10;&#10;Description generated with very high confidence">
            <a:extLst>
              <a:ext uri="{FF2B5EF4-FFF2-40B4-BE49-F238E27FC236}">
                <a16:creationId xmlns:a16="http://schemas.microsoft.com/office/drawing/2014/main" xmlns="" id="{9456F5E9-B916-44B3-A75C-0CF7C918BC4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6286" b="25116"/>
          <a:stretch/>
        </p:blipFill>
        <p:spPr>
          <a:xfrm>
            <a:off x="6038101" y="1732622"/>
            <a:ext cx="5510771" cy="3099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247907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104</Words>
  <Application>Microsoft Office PowerPoint</Application>
  <PresentationFormat>Custom</PresentationFormat>
  <Paragraphs>24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Revelation 2:12-17: The church at Pergamum</vt:lpstr>
      <vt:lpstr>Aesclepius  Caesar  Zeus</vt:lpstr>
      <vt:lpstr>Commendations:</vt:lpstr>
      <vt:lpstr>Commendations:</vt:lpstr>
      <vt:lpstr>Commendations:</vt:lpstr>
      <vt:lpstr>Slide 6</vt:lpstr>
      <vt:lpstr>Slide 7</vt:lpstr>
      <vt:lpstr>To him who overcomes: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Jeb Reaves</dc:creator>
  <cp:lastModifiedBy>SHCOC</cp:lastModifiedBy>
  <cp:revision>5</cp:revision>
  <dcterms:created xsi:type="dcterms:W3CDTF">2018-09-09T20:30:29Z</dcterms:created>
  <dcterms:modified xsi:type="dcterms:W3CDTF">2018-09-10T00:24:40Z</dcterms:modified>
</cp:coreProperties>
</file>