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5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FA146-6230-457A-82B8-88D32AE4598E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DD4BB-7159-4A3B-B443-69FB72F42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D4BB-7159-4A3B-B443-69FB72F421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38400" y="0"/>
            <a:ext cx="2362200" cy="1771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905000"/>
            <a:ext cx="6553200" cy="7010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D4BB-7159-4A3B-B443-69FB72F421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9800" y="0"/>
            <a:ext cx="2362200" cy="1771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400800" cy="6934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D4BB-7159-4A3B-B443-69FB72F421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9800" y="0"/>
            <a:ext cx="2362200" cy="1771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400800" cy="6934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D4BB-7159-4A3B-B443-69FB72F421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15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0"/>
            <a:ext cx="2057400" cy="1543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676400"/>
            <a:ext cx="6553200" cy="7162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D4BB-7159-4A3B-B443-69FB72F421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0"/>
            <a:ext cx="2057400" cy="1543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676400"/>
            <a:ext cx="6553200" cy="7162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D4BB-7159-4A3B-B443-69FB72F421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8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67FAF-2846-4F20-9536-647E3CCA573F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86DF-A068-49C0-8447-8EB8FFB7A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Content Placeholder 5" descr="A view of a building&#10;&#10;Description generated with very high confidence">
            <a:extLst>
              <a:ext uri="{FF2B5EF4-FFF2-40B4-BE49-F238E27FC236}">
                <a16:creationId xmlns:a16="http://schemas.microsoft.com/office/drawing/2014/main" xmlns="" id="{D998CF98-5EC7-4947-B390-E25727112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2834481"/>
            <a:ext cx="3048000" cy="205740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1784" y="0"/>
            <a:ext cx="9267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48" y="30540"/>
            <a:ext cx="53340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Give Up Your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915400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800" dirty="0"/>
          </a:p>
          <a:p>
            <a:r>
              <a:rPr lang="en-US" dirty="0">
                <a:solidFill>
                  <a:schemeClr val="bg1"/>
                </a:solidFill>
              </a:rPr>
              <a:t>You are emboldening (</a:t>
            </a:r>
            <a:r>
              <a:rPr lang="en-US" i="1" dirty="0" err="1">
                <a:solidFill>
                  <a:schemeClr val="bg1"/>
                </a:solidFill>
              </a:rPr>
              <a:t>oikodomeo</a:t>
            </a:r>
            <a:r>
              <a:rPr lang="en-US" dirty="0">
                <a:solidFill>
                  <a:schemeClr val="bg1"/>
                </a:solidFill>
              </a:rPr>
              <a:t>) either for wrong (:10) or right (:1)</a:t>
            </a:r>
          </a:p>
          <a:p>
            <a:r>
              <a:rPr lang="en-US" dirty="0">
                <a:solidFill>
                  <a:schemeClr val="bg1"/>
                </a:solidFill>
              </a:rPr>
              <a:t>Paul gave up his </a:t>
            </a:r>
            <a:r>
              <a:rPr lang="en-US">
                <a:solidFill>
                  <a:schemeClr val="bg1"/>
                </a:solidFill>
              </a:rPr>
              <a:t>rights for </a:t>
            </a:r>
            <a:r>
              <a:rPr lang="en-US" dirty="0">
                <a:solidFill>
                  <a:schemeClr val="bg1"/>
                </a:solidFill>
              </a:rPr>
              <a:t>the cause of Christ: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Right to eat meat (8:13) Right to exercise apostolic 	authority (:1) Right to eat and drink (:4) Right to 	bring a believing wife (:5) </a:t>
            </a:r>
          </a:p>
          <a:p>
            <a:r>
              <a:rPr lang="en-US" dirty="0">
                <a:solidFill>
                  <a:schemeClr val="bg1"/>
                </a:solidFill>
              </a:rPr>
              <a:t>Hinder </a:t>
            </a:r>
            <a:r>
              <a:rPr lang="en-US" i="1" dirty="0" err="1">
                <a:solidFill>
                  <a:schemeClr val="bg1"/>
                </a:solidFill>
              </a:rPr>
              <a:t>enkopēn</a:t>
            </a:r>
            <a:r>
              <a:rPr lang="en-US" i="1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A cutting (incision)/interruption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2A141841-E329-477C-8BBC-29B6BD384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2096" y="182296"/>
            <a:ext cx="2713304" cy="271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0D0404-C093-4237-A797-4BB89A2EAAB4}"/>
              </a:ext>
            </a:extLst>
          </p:cNvPr>
          <p:cNvSpPr txBox="1"/>
          <p:nvPr/>
        </p:nvSpPr>
        <p:spPr>
          <a:xfrm>
            <a:off x="548348" y="117354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“Therefore if food makes my brother stumble, I will never again eat meat” </a:t>
            </a:r>
            <a:r>
              <a:rPr lang="en-US" sz="3200" dirty="0">
                <a:solidFill>
                  <a:schemeClr val="bg1"/>
                </a:solidFill>
              </a:rPr>
              <a:t>(I Cor. 8:13)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Take Up Your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Paul’s imperative: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chemeClr val="bg1"/>
                </a:solidFill>
              </a:rPr>
              <a:t>“Woe is me if I do not preach the gospel” </a:t>
            </a:r>
            <a:r>
              <a:rPr lang="en-US" dirty="0">
                <a:solidFill>
                  <a:schemeClr val="bg1"/>
                </a:solidFill>
              </a:rPr>
              <a:t>I Cor. 9:16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“let each one examine his own work…each one shall bear his own load” </a:t>
            </a:r>
            <a:r>
              <a:rPr lang="en-US" dirty="0">
                <a:solidFill>
                  <a:schemeClr val="bg1"/>
                </a:solidFill>
              </a:rPr>
              <a:t>Gal. 6:2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“I am debtor…” </a:t>
            </a:r>
            <a:r>
              <a:rPr lang="en-US" dirty="0">
                <a:solidFill>
                  <a:schemeClr val="bg1"/>
                </a:solidFill>
              </a:rPr>
              <a:t>Rom. 1:14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chemeClr val="bg1"/>
                </a:solidFill>
              </a:rPr>
              <a:t>“that I may speak boldly </a:t>
            </a:r>
            <a:r>
              <a:rPr lang="en-US" b="1" i="1" dirty="0">
                <a:solidFill>
                  <a:schemeClr val="bg1"/>
                </a:solidFill>
              </a:rPr>
              <a:t>as I ought to </a:t>
            </a:r>
            <a:r>
              <a:rPr lang="en-US" i="1" dirty="0">
                <a:solidFill>
                  <a:schemeClr val="bg1"/>
                </a:solidFill>
              </a:rPr>
              <a:t>speak”</a:t>
            </a:r>
            <a:r>
              <a:rPr lang="en-US" dirty="0">
                <a:solidFill>
                  <a:schemeClr val="bg1"/>
                </a:solidFill>
              </a:rPr>
              <a:t> Eph. 6:19-20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4832" y="192054"/>
            <a:ext cx="2887602" cy="262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7919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386" y="266700"/>
            <a:ext cx="47244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Build Up Your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Paul’s abasement: </a:t>
            </a:r>
            <a:r>
              <a:rPr lang="en-US" sz="3500" i="1" dirty="0">
                <a:solidFill>
                  <a:schemeClr val="bg1"/>
                </a:solidFill>
              </a:rPr>
              <a:t>“I have made</a:t>
            </a:r>
          </a:p>
          <a:p>
            <a:pPr marL="0" indent="0">
              <a:buNone/>
            </a:pPr>
            <a:r>
              <a:rPr lang="en-US" sz="3500" i="1" dirty="0">
                <a:solidFill>
                  <a:schemeClr val="bg1"/>
                </a:solidFill>
              </a:rPr>
              <a:t>   myself a servant to all” </a:t>
            </a:r>
            <a:r>
              <a:rPr lang="en-US" sz="3500" dirty="0">
                <a:solidFill>
                  <a:schemeClr val="bg1"/>
                </a:solidFill>
              </a:rPr>
              <a:t>I Cor. 9:19</a:t>
            </a:r>
            <a:endParaRPr lang="en-US" sz="3500" i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Paul felt the need for integration (not participation in sin (:21)) for the gospel’s sake. </a:t>
            </a:r>
          </a:p>
          <a:p>
            <a:pPr>
              <a:buNone/>
            </a:pPr>
            <a:endParaRPr lang="en-US" sz="19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Relationships in Christ are based on the truth (:21-22).  </a:t>
            </a:r>
            <a:r>
              <a:rPr lang="en-US" sz="3500" i="1" dirty="0">
                <a:solidFill>
                  <a:schemeClr val="bg1"/>
                </a:solidFill>
              </a:rPr>
              <a:t>“Becoming all things to all men” </a:t>
            </a:r>
            <a:r>
              <a:rPr lang="en-US" sz="3500" dirty="0">
                <a:solidFill>
                  <a:schemeClr val="bg1"/>
                </a:solidFill>
              </a:rPr>
              <a:t>does not imply an appeal for secular programs, dinners, sports etc.</a:t>
            </a:r>
          </a:p>
          <a:p>
            <a:pPr>
              <a:buNone/>
            </a:pPr>
            <a:endParaRPr lang="en-US" sz="21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Paul desired to be co-operative with others (:23)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8906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48768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Speed Up Your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76250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Run with conviction: </a:t>
            </a:r>
            <a:r>
              <a:rPr lang="en-US" sz="3800" i="1" dirty="0">
                <a:solidFill>
                  <a:schemeClr val="bg1"/>
                </a:solidFill>
              </a:rPr>
              <a:t>“run</a:t>
            </a:r>
          </a:p>
          <a:p>
            <a:pPr marL="0" indent="0">
              <a:buNone/>
            </a:pPr>
            <a:r>
              <a:rPr lang="en-US" sz="3800" i="1" dirty="0">
                <a:solidFill>
                  <a:schemeClr val="bg1"/>
                </a:solidFill>
              </a:rPr>
              <a:t>    in such a way…” </a:t>
            </a:r>
            <a:r>
              <a:rPr lang="en-US" sz="3800" dirty="0">
                <a:solidFill>
                  <a:schemeClr val="bg1"/>
                </a:solidFill>
              </a:rPr>
              <a:t>I Cor. 9:24</a:t>
            </a:r>
          </a:p>
          <a:p>
            <a:r>
              <a:rPr lang="en-US" sz="3800" dirty="0">
                <a:solidFill>
                  <a:schemeClr val="bg1"/>
                </a:solidFill>
              </a:rPr>
              <a:t>We must do so with self-control (:25) and discipline (:27)</a:t>
            </a:r>
          </a:p>
          <a:p>
            <a:r>
              <a:rPr lang="en-US" sz="3800" dirty="0">
                <a:solidFill>
                  <a:schemeClr val="bg1"/>
                </a:solidFill>
              </a:rPr>
              <a:t>The nature of the prize is imperishable </a:t>
            </a:r>
            <a:r>
              <a:rPr lang="en-US" sz="3500" dirty="0">
                <a:solidFill>
                  <a:schemeClr val="bg1"/>
                </a:solidFill>
              </a:rPr>
              <a:t>(:25) so do not run with uncertainty! (:26)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chemeClr val="bg1"/>
                </a:solidFill>
              </a:rPr>
              <a:t> The imperishable crown: James 1:10; Rev. 2:10, 2 Tim. 4:8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7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A picture containing wall, indoor&#10;&#10;Description generated with very high confidence">
            <a:extLst>
              <a:ext uri="{FF2B5EF4-FFF2-40B4-BE49-F238E27FC236}">
                <a16:creationId xmlns:a16="http://schemas.microsoft.com/office/drawing/2014/main" xmlns="" id="{0489822A-583D-4206-8771-4D8C1B309D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0710" y="110499"/>
            <a:ext cx="3128190" cy="248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442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7671</TotalTime>
  <Words>292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Give Up Your Rights</vt:lpstr>
      <vt:lpstr>Take Up Your  Responsibility</vt:lpstr>
      <vt:lpstr>Build Up Your Relationships</vt:lpstr>
      <vt:lpstr>Speed Up Your Race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Jeb</dc:creator>
  <cp:lastModifiedBy>SHCOC</cp:lastModifiedBy>
  <cp:revision>41</cp:revision>
  <dcterms:created xsi:type="dcterms:W3CDTF">2011-02-10T17:46:16Z</dcterms:created>
  <dcterms:modified xsi:type="dcterms:W3CDTF">2018-08-26T16:12:43Z</dcterms:modified>
</cp:coreProperties>
</file>