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64" r:id="rId3"/>
    <p:sldId id="258" r:id="rId4"/>
    <p:sldId id="268" r:id="rId5"/>
    <p:sldId id="269"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96" y="-22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9B034-3F89-4108-AC7B-3654595830FF}" type="datetimeFigureOut">
              <a:rPr lang="en-US" smtClean="0"/>
              <a:t>2/11/2018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AFE626-03C2-4353-A6A6-D21193883F3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7986C2-ADBA-457A-A511-5F1024C87D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9018A81-1F89-416E-8463-FC16FEE19B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5F49A8F-8697-4100-8AF2-7C193B3660D2}"/>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5" name="Footer Placeholder 4">
            <a:extLst>
              <a:ext uri="{FF2B5EF4-FFF2-40B4-BE49-F238E27FC236}">
                <a16:creationId xmlns:a16="http://schemas.microsoft.com/office/drawing/2014/main" xmlns="" id="{A348E387-D24B-4E45-B0D8-42C22B05D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10DA934-1C78-4F8A-BC89-50F34194E9B2}"/>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287060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3C6EFE-E3B0-406C-B81E-8856C0F30A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B2FB6B0-EFEC-45C1-B2CF-6EBABE9C08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7B17F8E-B0A8-4C69-BF13-65E09C948F0E}"/>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5" name="Footer Placeholder 4">
            <a:extLst>
              <a:ext uri="{FF2B5EF4-FFF2-40B4-BE49-F238E27FC236}">
                <a16:creationId xmlns:a16="http://schemas.microsoft.com/office/drawing/2014/main" xmlns="" id="{F75F9FB0-4920-4A2A-A812-028DB75AA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C3B8DB-290D-4304-9003-F9044EE6BF14}"/>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240167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479BC3F-8818-4E59-AD45-B66C9B4C4C75}"/>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95DB17F-B3E3-4A79-AE31-F81E800618DE}"/>
              </a:ext>
            </a:extLst>
          </p:cNvPr>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AC6E99C-E605-4582-81E5-FB0984AA3EBD}"/>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5" name="Footer Placeholder 4">
            <a:extLst>
              <a:ext uri="{FF2B5EF4-FFF2-40B4-BE49-F238E27FC236}">
                <a16:creationId xmlns:a16="http://schemas.microsoft.com/office/drawing/2014/main" xmlns="" id="{1B69C34A-2F31-4045-B5B7-2E606487AA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6F6FD05-434C-49A9-9BE7-B7C5C6D8FFB9}"/>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285167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86DA4-E403-4B4E-9D9F-19242A02E3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C3804DC-2EED-46E7-A348-8C92693750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788571F-2C92-48DF-8055-A2DD9512986E}"/>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5" name="Footer Placeholder 4">
            <a:extLst>
              <a:ext uri="{FF2B5EF4-FFF2-40B4-BE49-F238E27FC236}">
                <a16:creationId xmlns:a16="http://schemas.microsoft.com/office/drawing/2014/main" xmlns="" id="{245D9B2A-9F69-42D8-BDAF-DE7F5AC165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916953-9BD1-416A-8BCC-D51582D933B4}"/>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153541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5C8EE-DADC-4CCD-B7D7-EE480263A765}"/>
              </a:ext>
            </a:extLst>
          </p:cNvPr>
          <p:cNvSpPr>
            <a:spLocks noGrp="1"/>
          </p:cNvSpPr>
          <p:nvPr>
            <p:ph type="title"/>
          </p:nvPr>
        </p:nvSpPr>
        <p:spPr>
          <a:xfrm>
            <a:off x="831851" y="170974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38B96DC-0965-4FF1-AE31-C9B2EB5E0A46}"/>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9BC742BB-C268-43ED-AE96-0A9CE03D256C}"/>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5" name="Footer Placeholder 4">
            <a:extLst>
              <a:ext uri="{FF2B5EF4-FFF2-40B4-BE49-F238E27FC236}">
                <a16:creationId xmlns:a16="http://schemas.microsoft.com/office/drawing/2014/main" xmlns="" id="{ACFADDF8-2E6D-4A99-A03F-CE76D892D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35A073-E945-4ED0-B78C-82C90E47F2B3}"/>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396948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6A16E0-24E3-41F7-A25B-6F5603095F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EA4E38D-4604-4A45-872F-D4D42B950B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1E514BE-E807-420E-A68D-3151FFB790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18E97AE-BB68-47BE-A673-DC645CA6B01E}"/>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6" name="Footer Placeholder 5">
            <a:extLst>
              <a:ext uri="{FF2B5EF4-FFF2-40B4-BE49-F238E27FC236}">
                <a16:creationId xmlns:a16="http://schemas.microsoft.com/office/drawing/2014/main" xmlns="" id="{2DBFCC80-38FA-450D-8322-2313216C9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80D2788-A150-4450-AF63-034DE42BE25F}"/>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375449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AC0A8-F165-4475-8FA9-4ED426F79BC9}"/>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5F23A8-E044-4D44-B79E-000B3E4B5D69}"/>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DEA5088-B124-4BDF-9A4D-274BA32BE890}"/>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5A057CC-813A-44F0-B569-31CA0524B3F4}"/>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21AA81A-99FF-4BFC-9400-4A262EF0DA39}"/>
              </a:ext>
            </a:extLst>
          </p:cNvPr>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E893A59-114E-479E-91DA-400D4EE2798E}"/>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8" name="Footer Placeholder 7">
            <a:extLst>
              <a:ext uri="{FF2B5EF4-FFF2-40B4-BE49-F238E27FC236}">
                <a16:creationId xmlns:a16="http://schemas.microsoft.com/office/drawing/2014/main" xmlns="" id="{926BE6FB-6788-4A3B-9E49-E3FEC0763E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324BBCD-B6AB-4870-98AE-6DF50E9F7CA8}"/>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315910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A65074-6BF3-4095-986F-00BC34A65C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B792AAB-6B82-4AF1-A02E-81AB57871D77}"/>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4" name="Footer Placeholder 3">
            <a:extLst>
              <a:ext uri="{FF2B5EF4-FFF2-40B4-BE49-F238E27FC236}">
                <a16:creationId xmlns:a16="http://schemas.microsoft.com/office/drawing/2014/main" xmlns="" id="{207E5D37-00A8-46C4-A7EF-99B7D4ED2E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3E3CB14-1EA6-4239-B1FA-5365C0438BCA}"/>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372396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F0D7DDF-E489-4EB7-8D18-B2A530085116}"/>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3" name="Footer Placeholder 2">
            <a:extLst>
              <a:ext uri="{FF2B5EF4-FFF2-40B4-BE49-F238E27FC236}">
                <a16:creationId xmlns:a16="http://schemas.microsoft.com/office/drawing/2014/main" xmlns="" id="{BF80BAED-98BD-41B7-8D82-2B59692071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9918278-8318-4CE4-B755-28B8296EBC5E}"/>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361492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5F0FE-140E-492D-8AF8-FFD81436C0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D8610D0-15E4-4B4D-930D-59EC3452FDF9}"/>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81DEBD5-55C2-4F64-9321-1A6D53573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27D3552-E3D5-45DD-9368-A7C691947CAF}"/>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6" name="Footer Placeholder 5">
            <a:extLst>
              <a:ext uri="{FF2B5EF4-FFF2-40B4-BE49-F238E27FC236}">
                <a16:creationId xmlns:a16="http://schemas.microsoft.com/office/drawing/2014/main" xmlns="" id="{D9CEFF4C-B0BA-4FFF-B003-576E19AE4B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B4F809B-BEF8-4210-92C5-7BD1D381ABDA}"/>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209887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99010-4504-4A35-8EDD-64A3F7530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C2FD361-171C-4DE8-BC45-5727AC2CEBD0}"/>
              </a:ext>
            </a:extLst>
          </p:cNvPr>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324A36E-5AC0-4CF2-AF96-2EE131967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4BE753C-1BA6-47D3-B864-F3EB889D0547}"/>
              </a:ext>
            </a:extLst>
          </p:cNvPr>
          <p:cNvSpPr>
            <a:spLocks noGrp="1"/>
          </p:cNvSpPr>
          <p:nvPr>
            <p:ph type="dt" sz="half" idx="10"/>
          </p:nvPr>
        </p:nvSpPr>
        <p:spPr/>
        <p:txBody>
          <a:bodyPr/>
          <a:lstStyle/>
          <a:p>
            <a:fld id="{8A66882E-7EBC-4268-9DF5-416239BE6B83}" type="datetimeFigureOut">
              <a:rPr lang="en-US" smtClean="0"/>
              <a:pPr/>
              <a:t>2/11/2018</a:t>
            </a:fld>
            <a:endParaRPr lang="en-US"/>
          </a:p>
        </p:txBody>
      </p:sp>
      <p:sp>
        <p:nvSpPr>
          <p:cNvPr id="6" name="Footer Placeholder 5">
            <a:extLst>
              <a:ext uri="{FF2B5EF4-FFF2-40B4-BE49-F238E27FC236}">
                <a16:creationId xmlns:a16="http://schemas.microsoft.com/office/drawing/2014/main" xmlns="" id="{5E24FDD3-E970-40C1-A180-A195771DB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592A3EE-DF66-404E-BB40-D4A04F28DBE6}"/>
              </a:ext>
            </a:extLst>
          </p:cNvPr>
          <p:cNvSpPr>
            <a:spLocks noGrp="1"/>
          </p:cNvSpPr>
          <p:nvPr>
            <p:ph type="sldNum" sz="quarter" idx="12"/>
          </p:nvPr>
        </p:nvSpPr>
        <p:spPr/>
        <p:txBody>
          <a:body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191903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3052EE2-E989-4F16-8BD8-771C5BBCCB5C}"/>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626ECDD-24EF-47C7-B386-F6F446B43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FE02C9-2889-4EF1-8E3E-F2D03498D3BC}"/>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6882E-7EBC-4268-9DF5-416239BE6B83}" type="datetimeFigureOut">
              <a:rPr lang="en-US" smtClean="0"/>
              <a:pPr/>
              <a:t>2/11/2018</a:t>
            </a:fld>
            <a:endParaRPr lang="en-US"/>
          </a:p>
        </p:txBody>
      </p:sp>
      <p:sp>
        <p:nvSpPr>
          <p:cNvPr id="5" name="Footer Placeholder 4">
            <a:extLst>
              <a:ext uri="{FF2B5EF4-FFF2-40B4-BE49-F238E27FC236}">
                <a16:creationId xmlns:a16="http://schemas.microsoft.com/office/drawing/2014/main" xmlns="" id="{4CCC5BD6-E2FA-4033-ADA4-189F951A14E6}"/>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04CFAD0-D9E1-4CAA-994A-E6977816AD21}"/>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07EB8-DF1D-49A0-BA40-738B008FE91E}" type="slidenum">
              <a:rPr lang="en-US" smtClean="0"/>
              <a:pPr/>
              <a:t>‹#›</a:t>
            </a:fld>
            <a:endParaRPr lang="en-US"/>
          </a:p>
        </p:txBody>
      </p:sp>
    </p:spTree>
    <p:extLst>
      <p:ext uri="{BB962C8B-B14F-4D97-AF65-F5344CB8AC3E}">
        <p14:creationId xmlns:p14="http://schemas.microsoft.com/office/powerpoint/2010/main" xmlns="" val="324517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xmlns=""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Picture 3" descr="A close up of a green plant&#10;&#10;Description generated with very high confidence">
            <a:extLst>
              <a:ext uri="{FF2B5EF4-FFF2-40B4-BE49-F238E27FC236}">
                <a16:creationId xmlns:a16="http://schemas.microsoft.com/office/drawing/2014/main" xmlns="" id="{985C863A-9F77-44B2-8F3B-01BD8A4DCF9D}"/>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17154" r="21398" b="-1"/>
          <a:stretch/>
        </p:blipFill>
        <p:spPr>
          <a:xfrm>
            <a:off x="5878851" y="10"/>
            <a:ext cx="6313151"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a:extLst>
              <a:ext uri="{FF2B5EF4-FFF2-40B4-BE49-F238E27FC236}">
                <a16:creationId xmlns:a16="http://schemas.microsoft.com/office/drawing/2014/main" xmlns="" id="{87D1C180-E0E2-4246-B934-A8DB48371D09}"/>
              </a:ext>
            </a:extLst>
          </p:cNvPr>
          <p:cNvSpPr>
            <a:spLocks noGrp="1"/>
          </p:cNvSpPr>
          <p:nvPr>
            <p:ph type="title"/>
          </p:nvPr>
        </p:nvSpPr>
        <p:spPr>
          <a:xfrm>
            <a:off x="655321" y="365125"/>
            <a:ext cx="5120115" cy="1692794"/>
          </a:xfrm>
        </p:spPr>
        <p:txBody>
          <a:bodyPr>
            <a:normAutofit/>
          </a:bodyPr>
          <a:lstStyle/>
          <a:p>
            <a:endParaRPr lang="en-US" dirty="0"/>
          </a:p>
        </p:txBody>
      </p:sp>
      <p:sp>
        <p:nvSpPr>
          <p:cNvPr id="3" name="Content Placeholder 2">
            <a:extLst>
              <a:ext uri="{FF2B5EF4-FFF2-40B4-BE49-F238E27FC236}">
                <a16:creationId xmlns:a16="http://schemas.microsoft.com/office/drawing/2014/main" xmlns="" id="{99932B1F-7865-48DC-A19E-69E738FA8673}"/>
              </a:ext>
            </a:extLst>
          </p:cNvPr>
          <p:cNvSpPr>
            <a:spLocks noGrp="1"/>
          </p:cNvSpPr>
          <p:nvPr>
            <p:ph idx="1"/>
          </p:nvPr>
        </p:nvSpPr>
        <p:spPr>
          <a:xfrm>
            <a:off x="198121" y="365129"/>
            <a:ext cx="5577315" cy="5672137"/>
          </a:xfrm>
        </p:spPr>
        <p:txBody>
          <a:bodyPr>
            <a:normAutofit fontScale="92500" lnSpcReduction="10000"/>
          </a:bodyPr>
          <a:lstStyle/>
          <a:p>
            <a:pPr marL="0" indent="0">
              <a:buNone/>
            </a:pPr>
            <a:r>
              <a:rPr lang="en-US" sz="3400" i="1" baseline="30000" dirty="0">
                <a:solidFill>
                  <a:schemeClr val="bg1"/>
                </a:solidFill>
              </a:rPr>
              <a:t>12 </a:t>
            </a:r>
            <a:r>
              <a:rPr lang="en-US" sz="3400" i="1" dirty="0">
                <a:solidFill>
                  <a:schemeClr val="bg1"/>
                </a:solidFill>
              </a:rPr>
              <a:t>Now the next day, when they had come out from Bethany, He was hungry. </a:t>
            </a:r>
            <a:r>
              <a:rPr lang="en-US" sz="3400" i="1" baseline="30000" dirty="0">
                <a:solidFill>
                  <a:schemeClr val="bg1"/>
                </a:solidFill>
              </a:rPr>
              <a:t>13 </a:t>
            </a:r>
            <a:r>
              <a:rPr lang="en-US" sz="3400" i="1" dirty="0">
                <a:solidFill>
                  <a:schemeClr val="bg1"/>
                </a:solidFill>
              </a:rPr>
              <a:t>And seeing from afar a fig tree having leaves, He went to see if perhaps He would find something on it. When He came to it, He found nothing but leaves, for it was not the season for figs. </a:t>
            </a:r>
            <a:r>
              <a:rPr lang="en-US" sz="3400" i="1" baseline="30000" dirty="0">
                <a:solidFill>
                  <a:schemeClr val="bg1"/>
                </a:solidFill>
              </a:rPr>
              <a:t>14 </a:t>
            </a:r>
            <a:r>
              <a:rPr lang="en-US" sz="3400" i="1" dirty="0">
                <a:solidFill>
                  <a:schemeClr val="bg1"/>
                </a:solidFill>
              </a:rPr>
              <a:t>In response Jesus said to it, “Let no one eat fruit from you ever again.”</a:t>
            </a:r>
          </a:p>
          <a:p>
            <a:pPr marL="0" indent="0">
              <a:buNone/>
            </a:pPr>
            <a:r>
              <a:rPr lang="en-US" sz="3400" i="1" dirty="0">
                <a:solidFill>
                  <a:schemeClr val="bg1"/>
                </a:solidFill>
              </a:rPr>
              <a:t>And His disciples heard it.</a:t>
            </a:r>
          </a:p>
          <a:p>
            <a:pPr marL="0" indent="0">
              <a:buNone/>
            </a:pPr>
            <a:r>
              <a:rPr lang="en-US" sz="3400" i="1" dirty="0">
                <a:solidFill>
                  <a:schemeClr val="bg1"/>
                </a:solidFill>
              </a:rPr>
              <a:t>			Mark 11:12-14</a:t>
            </a:r>
          </a:p>
          <a:p>
            <a:pPr marL="0" indent="0">
              <a:buNone/>
            </a:pPr>
            <a:endParaRPr lang="en-US" sz="1800" dirty="0"/>
          </a:p>
        </p:txBody>
      </p:sp>
    </p:spTree>
    <p:extLst>
      <p:ext uri="{BB962C8B-B14F-4D97-AF65-F5344CB8AC3E}">
        <p14:creationId xmlns:p14="http://schemas.microsoft.com/office/powerpoint/2010/main" xmlns="" val="1186563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C5E6CFF1-2F42-4E10-9A97-F116F46F53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 up of a green plant&#10;&#10;Description generated with very high confidence">
            <a:extLst>
              <a:ext uri="{FF2B5EF4-FFF2-40B4-BE49-F238E27FC236}">
                <a16:creationId xmlns:a16="http://schemas.microsoft.com/office/drawing/2014/main" xmlns="" id="{985C863A-9F77-44B2-8F3B-01BD8A4DCF9D}"/>
              </a:ext>
            </a:extLst>
          </p:cNvPr>
          <p:cNvPicPr>
            <a:picLocks noChangeAspect="1"/>
          </p:cNvPicPr>
          <p:nvPr/>
        </p:nvPicPr>
        <p:blipFill rotWithShape="1">
          <a:blip r:embed="rId2" cstate="print">
            <a:alphaModFix amt="35000"/>
            <a:extLst>
              <a:ext uri="{28A0092B-C50C-407E-A947-70E740481C1C}">
                <a14:useLocalDpi xmlns:a14="http://schemas.microsoft.com/office/drawing/2010/main" xmlns="" val="0"/>
              </a:ext>
            </a:extLst>
          </a:blip>
          <a:srcRect t="14950" b="780"/>
          <a:stretch/>
        </p:blipFill>
        <p:spPr>
          <a:xfrm>
            <a:off x="22" y="-11340"/>
            <a:ext cx="12191980" cy="6857999"/>
          </a:xfrm>
          <a:prstGeom prst="rect">
            <a:avLst/>
          </a:prstGeom>
        </p:spPr>
      </p:pic>
      <p:cxnSp>
        <p:nvCxnSpPr>
          <p:cNvPr id="16" name="Straight Connector 15">
            <a:extLst>
              <a:ext uri="{FF2B5EF4-FFF2-40B4-BE49-F238E27FC236}">
                <a16:creationId xmlns:a16="http://schemas.microsoft.com/office/drawing/2014/main" xmlns="" id="{67182200-4859-4C8D-BCBB-55B245C28B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87D1C180-E0E2-4246-B934-A8DB48371D09}"/>
              </a:ext>
            </a:extLst>
          </p:cNvPr>
          <p:cNvSpPr>
            <a:spLocks noGrp="1"/>
          </p:cNvSpPr>
          <p:nvPr>
            <p:ph type="title"/>
          </p:nvPr>
        </p:nvSpPr>
        <p:spPr>
          <a:xfrm>
            <a:off x="685803" y="1065862"/>
            <a:ext cx="3528511" cy="4726276"/>
          </a:xfrm>
        </p:spPr>
        <p:txBody>
          <a:bodyPr>
            <a:normAutofit/>
          </a:bodyPr>
          <a:lstStyle/>
          <a:p>
            <a:pPr algn="ctr"/>
            <a:r>
              <a:rPr lang="en-US" sz="4800" b="1" dirty="0"/>
              <a:t>Notice the contextual progression…</a:t>
            </a:r>
          </a:p>
        </p:txBody>
      </p:sp>
      <p:cxnSp>
        <p:nvCxnSpPr>
          <p:cNvPr id="6" name="Straight Arrow Connector 5">
            <a:extLst>
              <a:ext uri="{FF2B5EF4-FFF2-40B4-BE49-F238E27FC236}">
                <a16:creationId xmlns:a16="http://schemas.microsoft.com/office/drawing/2014/main" xmlns="" id="{B157230B-6979-494B-8155-0D7F5FC8EA5F}"/>
              </a:ext>
            </a:extLst>
          </p:cNvPr>
          <p:cNvCxnSpPr>
            <a:cxnSpLocks/>
          </p:cNvCxnSpPr>
          <p:nvPr/>
        </p:nvCxnSpPr>
        <p:spPr>
          <a:xfrm>
            <a:off x="7001924" y="2114268"/>
            <a:ext cx="823377" cy="855968"/>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8FCCD8CA-79D8-4219-B1FD-90EB9A53CDC7}"/>
              </a:ext>
            </a:extLst>
          </p:cNvPr>
          <p:cNvCxnSpPr>
            <a:cxnSpLocks/>
          </p:cNvCxnSpPr>
          <p:nvPr/>
        </p:nvCxnSpPr>
        <p:spPr>
          <a:xfrm>
            <a:off x="5897882" y="792484"/>
            <a:ext cx="909495" cy="900455"/>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1B645606-EFC9-472D-AF6D-E65793C1F673}"/>
              </a:ext>
            </a:extLst>
          </p:cNvPr>
          <p:cNvSpPr txBox="1"/>
          <p:nvPr/>
        </p:nvSpPr>
        <p:spPr>
          <a:xfrm>
            <a:off x="4100558" y="260157"/>
            <a:ext cx="1848135" cy="769441"/>
          </a:xfrm>
          <a:prstGeom prst="rect">
            <a:avLst/>
          </a:prstGeom>
          <a:noFill/>
        </p:spPr>
        <p:txBody>
          <a:bodyPr wrap="none" rtlCol="0">
            <a:spAutoFit/>
          </a:bodyPr>
          <a:lstStyle/>
          <a:p>
            <a:r>
              <a:rPr lang="en-US" sz="4400" dirty="0"/>
              <a:t>Temple</a:t>
            </a:r>
          </a:p>
        </p:txBody>
      </p:sp>
      <p:sp>
        <p:nvSpPr>
          <p:cNvPr id="7" name="TextBox 6">
            <a:extLst>
              <a:ext uri="{FF2B5EF4-FFF2-40B4-BE49-F238E27FC236}">
                <a16:creationId xmlns:a16="http://schemas.microsoft.com/office/drawing/2014/main" xmlns="" id="{F76F3340-DD49-43C7-A0EB-57A777D09D3F}"/>
              </a:ext>
            </a:extLst>
          </p:cNvPr>
          <p:cNvSpPr txBox="1"/>
          <p:nvPr/>
        </p:nvSpPr>
        <p:spPr>
          <a:xfrm>
            <a:off x="5860488" y="1491694"/>
            <a:ext cx="1176156" cy="769441"/>
          </a:xfrm>
          <a:prstGeom prst="rect">
            <a:avLst/>
          </a:prstGeom>
          <a:noFill/>
        </p:spPr>
        <p:txBody>
          <a:bodyPr wrap="none" rtlCol="0">
            <a:spAutoFit/>
          </a:bodyPr>
          <a:lstStyle/>
          <a:p>
            <a:r>
              <a:rPr lang="en-US" sz="4400" dirty="0"/>
              <a:t>Tree</a:t>
            </a:r>
          </a:p>
        </p:txBody>
      </p:sp>
      <p:sp>
        <p:nvSpPr>
          <p:cNvPr id="8" name="Rectangle 7">
            <a:extLst>
              <a:ext uri="{FF2B5EF4-FFF2-40B4-BE49-F238E27FC236}">
                <a16:creationId xmlns:a16="http://schemas.microsoft.com/office/drawing/2014/main" xmlns="" id="{7A3E9748-FD75-4685-A6BD-9D1CB542BCB2}"/>
              </a:ext>
            </a:extLst>
          </p:cNvPr>
          <p:cNvSpPr/>
          <p:nvPr/>
        </p:nvSpPr>
        <p:spPr>
          <a:xfrm>
            <a:off x="6251830" y="2831540"/>
            <a:ext cx="1848135" cy="769441"/>
          </a:xfrm>
          <a:prstGeom prst="rect">
            <a:avLst/>
          </a:prstGeom>
        </p:spPr>
        <p:txBody>
          <a:bodyPr wrap="none">
            <a:spAutoFit/>
          </a:bodyPr>
          <a:lstStyle/>
          <a:p>
            <a:r>
              <a:rPr lang="en-US" sz="4400" dirty="0"/>
              <a:t>Temple</a:t>
            </a:r>
          </a:p>
        </p:txBody>
      </p:sp>
      <p:sp>
        <p:nvSpPr>
          <p:cNvPr id="9" name="Rectangle 8">
            <a:extLst>
              <a:ext uri="{FF2B5EF4-FFF2-40B4-BE49-F238E27FC236}">
                <a16:creationId xmlns:a16="http://schemas.microsoft.com/office/drawing/2014/main" xmlns="" id="{48847813-0723-4ACA-AF2E-3C9F2E7DFFA7}"/>
              </a:ext>
            </a:extLst>
          </p:cNvPr>
          <p:cNvSpPr/>
          <p:nvPr/>
        </p:nvSpPr>
        <p:spPr>
          <a:xfrm>
            <a:off x="7977685" y="4155697"/>
            <a:ext cx="1176156" cy="769441"/>
          </a:xfrm>
          <a:prstGeom prst="rect">
            <a:avLst/>
          </a:prstGeom>
        </p:spPr>
        <p:txBody>
          <a:bodyPr wrap="none">
            <a:spAutoFit/>
          </a:bodyPr>
          <a:lstStyle/>
          <a:p>
            <a:r>
              <a:rPr lang="en-US" sz="4400" dirty="0"/>
              <a:t>Tree</a:t>
            </a:r>
          </a:p>
        </p:txBody>
      </p:sp>
      <p:sp>
        <p:nvSpPr>
          <p:cNvPr id="10" name="Rectangle 9">
            <a:extLst>
              <a:ext uri="{FF2B5EF4-FFF2-40B4-BE49-F238E27FC236}">
                <a16:creationId xmlns:a16="http://schemas.microsoft.com/office/drawing/2014/main" xmlns="" id="{2DEDBD48-5B9E-4EED-AD19-463592EC1BAB}"/>
              </a:ext>
            </a:extLst>
          </p:cNvPr>
          <p:cNvSpPr/>
          <p:nvPr/>
        </p:nvSpPr>
        <p:spPr>
          <a:xfrm>
            <a:off x="8452375" y="5626253"/>
            <a:ext cx="1848135" cy="769441"/>
          </a:xfrm>
          <a:prstGeom prst="rect">
            <a:avLst/>
          </a:prstGeom>
        </p:spPr>
        <p:txBody>
          <a:bodyPr wrap="none">
            <a:spAutoFit/>
          </a:bodyPr>
          <a:lstStyle/>
          <a:p>
            <a:r>
              <a:rPr lang="en-US" sz="4400" dirty="0"/>
              <a:t>Temple</a:t>
            </a:r>
          </a:p>
        </p:txBody>
      </p:sp>
      <p:cxnSp>
        <p:nvCxnSpPr>
          <p:cNvPr id="15" name="Straight Arrow Connector 14">
            <a:extLst>
              <a:ext uri="{FF2B5EF4-FFF2-40B4-BE49-F238E27FC236}">
                <a16:creationId xmlns:a16="http://schemas.microsoft.com/office/drawing/2014/main" xmlns="" id="{74F419F3-117E-44E2-9DFB-D9614F3CA1AD}"/>
              </a:ext>
            </a:extLst>
          </p:cNvPr>
          <p:cNvCxnSpPr>
            <a:cxnSpLocks/>
          </p:cNvCxnSpPr>
          <p:nvPr/>
        </p:nvCxnSpPr>
        <p:spPr>
          <a:xfrm>
            <a:off x="8019827" y="3428363"/>
            <a:ext cx="865095" cy="913764"/>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F12A3346-F049-4B5A-82CD-8437DB636DEF}"/>
              </a:ext>
            </a:extLst>
          </p:cNvPr>
          <p:cNvCxnSpPr>
            <a:cxnSpLocks/>
          </p:cNvCxnSpPr>
          <p:nvPr/>
        </p:nvCxnSpPr>
        <p:spPr>
          <a:xfrm>
            <a:off x="9123363" y="4761419"/>
            <a:ext cx="919799" cy="991069"/>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5FA63432-98AB-464D-8EFA-B8EF2C345DD6}"/>
              </a:ext>
            </a:extLst>
          </p:cNvPr>
          <p:cNvSpPr txBox="1"/>
          <p:nvPr/>
        </p:nvSpPr>
        <p:spPr>
          <a:xfrm>
            <a:off x="6195765" y="282258"/>
            <a:ext cx="1819729" cy="769441"/>
          </a:xfrm>
          <a:prstGeom prst="rect">
            <a:avLst/>
          </a:prstGeom>
          <a:noFill/>
        </p:spPr>
        <p:txBody>
          <a:bodyPr wrap="none" rtlCol="0">
            <a:spAutoFit/>
          </a:bodyPr>
          <a:lstStyle/>
          <a:p>
            <a:r>
              <a:rPr lang="en-US" sz="4400" dirty="0"/>
              <a:t>(11:11)</a:t>
            </a:r>
          </a:p>
        </p:txBody>
      </p:sp>
      <p:sp>
        <p:nvSpPr>
          <p:cNvPr id="21" name="Rectangle 20">
            <a:extLst>
              <a:ext uri="{FF2B5EF4-FFF2-40B4-BE49-F238E27FC236}">
                <a16:creationId xmlns:a16="http://schemas.microsoft.com/office/drawing/2014/main" xmlns="" id="{B76FAEA1-5B9C-409A-BABA-50015D19C2CE}"/>
              </a:ext>
            </a:extLst>
          </p:cNvPr>
          <p:cNvSpPr/>
          <p:nvPr/>
        </p:nvSpPr>
        <p:spPr>
          <a:xfrm>
            <a:off x="7105629" y="1431358"/>
            <a:ext cx="1819729" cy="769441"/>
          </a:xfrm>
          <a:prstGeom prst="rect">
            <a:avLst/>
          </a:prstGeom>
        </p:spPr>
        <p:txBody>
          <a:bodyPr wrap="none">
            <a:spAutoFit/>
          </a:bodyPr>
          <a:lstStyle/>
          <a:p>
            <a:r>
              <a:rPr lang="en-US" sz="4400" dirty="0"/>
              <a:t>(11:13)</a:t>
            </a:r>
          </a:p>
        </p:txBody>
      </p:sp>
      <p:sp>
        <p:nvSpPr>
          <p:cNvPr id="22" name="Rectangle 21">
            <a:extLst>
              <a:ext uri="{FF2B5EF4-FFF2-40B4-BE49-F238E27FC236}">
                <a16:creationId xmlns:a16="http://schemas.microsoft.com/office/drawing/2014/main" xmlns="" id="{F815FB3E-AFF7-4DAB-97A3-8AA124AD4666}"/>
              </a:ext>
            </a:extLst>
          </p:cNvPr>
          <p:cNvSpPr/>
          <p:nvPr/>
        </p:nvSpPr>
        <p:spPr>
          <a:xfrm>
            <a:off x="8142105" y="2831540"/>
            <a:ext cx="1819729" cy="769441"/>
          </a:xfrm>
          <a:prstGeom prst="rect">
            <a:avLst/>
          </a:prstGeom>
        </p:spPr>
        <p:txBody>
          <a:bodyPr wrap="none">
            <a:spAutoFit/>
          </a:bodyPr>
          <a:lstStyle/>
          <a:p>
            <a:r>
              <a:rPr lang="en-US" sz="4400" dirty="0"/>
              <a:t>(11:15)</a:t>
            </a:r>
          </a:p>
        </p:txBody>
      </p:sp>
      <p:sp>
        <p:nvSpPr>
          <p:cNvPr id="23" name="Rectangle 22">
            <a:extLst>
              <a:ext uri="{FF2B5EF4-FFF2-40B4-BE49-F238E27FC236}">
                <a16:creationId xmlns:a16="http://schemas.microsoft.com/office/drawing/2014/main" xmlns="" id="{932031C6-9740-4007-AF53-9E7B4743B63C}"/>
              </a:ext>
            </a:extLst>
          </p:cNvPr>
          <p:cNvSpPr/>
          <p:nvPr/>
        </p:nvSpPr>
        <p:spPr>
          <a:xfrm>
            <a:off x="9199564" y="4155697"/>
            <a:ext cx="1819729" cy="769441"/>
          </a:xfrm>
          <a:prstGeom prst="rect">
            <a:avLst/>
          </a:prstGeom>
        </p:spPr>
        <p:txBody>
          <a:bodyPr wrap="none">
            <a:spAutoFit/>
          </a:bodyPr>
          <a:lstStyle/>
          <a:p>
            <a:r>
              <a:rPr lang="en-US" sz="4400" dirty="0"/>
              <a:t>(11:20)</a:t>
            </a:r>
          </a:p>
        </p:txBody>
      </p:sp>
      <p:sp>
        <p:nvSpPr>
          <p:cNvPr id="24" name="Rectangle 23">
            <a:extLst>
              <a:ext uri="{FF2B5EF4-FFF2-40B4-BE49-F238E27FC236}">
                <a16:creationId xmlns:a16="http://schemas.microsoft.com/office/drawing/2014/main" xmlns="" id="{E0FF9B95-4988-48D3-BA9F-31C9705BFD0D}"/>
              </a:ext>
            </a:extLst>
          </p:cNvPr>
          <p:cNvSpPr/>
          <p:nvPr/>
        </p:nvSpPr>
        <p:spPr>
          <a:xfrm>
            <a:off x="10278974" y="5637593"/>
            <a:ext cx="1819729" cy="769441"/>
          </a:xfrm>
          <a:prstGeom prst="rect">
            <a:avLst/>
          </a:prstGeom>
        </p:spPr>
        <p:txBody>
          <a:bodyPr wrap="none">
            <a:spAutoFit/>
          </a:bodyPr>
          <a:lstStyle/>
          <a:p>
            <a:r>
              <a:rPr lang="en-US" sz="4400" dirty="0"/>
              <a:t>(11:27)</a:t>
            </a:r>
          </a:p>
        </p:txBody>
      </p:sp>
    </p:spTree>
    <p:extLst>
      <p:ext uri="{BB962C8B-B14F-4D97-AF65-F5344CB8AC3E}">
        <p14:creationId xmlns:p14="http://schemas.microsoft.com/office/powerpoint/2010/main" xmlns="" val="377628369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4" descr="A close up of a dry grass field&#10;&#10;Description generated with very high confidence">
            <a:extLst>
              <a:ext uri="{FF2B5EF4-FFF2-40B4-BE49-F238E27FC236}">
                <a16:creationId xmlns:a16="http://schemas.microsoft.com/office/drawing/2014/main" xmlns="" id="{91722894-F151-4702-A5F7-35F1B99410B1}"/>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28674" r="20631"/>
          <a:stretch/>
        </p:blipFill>
        <p:spPr>
          <a:xfrm>
            <a:off x="274320" y="1272348"/>
            <a:ext cx="3063240" cy="4531840"/>
          </a:xfrm>
          <a:prstGeom prst="rect">
            <a:avLst/>
          </a:prstGeom>
          <a:effectLst/>
        </p:spPr>
      </p:pic>
      <p:cxnSp>
        <p:nvCxnSpPr>
          <p:cNvPr id="47" name="Straight Connector 46">
            <a:extLst>
              <a:ext uri="{FF2B5EF4-FFF2-40B4-BE49-F238E27FC236}">
                <a16:creationId xmlns:a16="http://schemas.microsoft.com/office/drawing/2014/main" xmlns=""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5" y="2115117"/>
            <a:ext cx="6309360" cy="0"/>
          </a:xfrm>
          <a:prstGeom prst="line">
            <a:avLst/>
          </a:prstGeom>
          <a:ln>
            <a:solidFill>
              <a:srgbClr val="434D3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0191F504-A0E2-4253-BC6B-2131D47B91FD}"/>
              </a:ext>
            </a:extLst>
          </p:cNvPr>
          <p:cNvSpPr>
            <a:spLocks noGrp="1"/>
          </p:cNvSpPr>
          <p:nvPr>
            <p:ph type="title"/>
          </p:nvPr>
        </p:nvSpPr>
        <p:spPr>
          <a:xfrm>
            <a:off x="4068147" y="629268"/>
            <a:ext cx="7849533" cy="1286160"/>
          </a:xfrm>
        </p:spPr>
        <p:txBody>
          <a:bodyPr anchor="b">
            <a:noAutofit/>
          </a:bodyPr>
          <a:lstStyle/>
          <a:p>
            <a:r>
              <a:rPr lang="en-US" sz="4800" b="1" dirty="0">
                <a:solidFill>
                  <a:srgbClr val="FFFF00"/>
                </a:solidFill>
              </a:rPr>
              <a:t>This fig tree is symbolic of those who…</a:t>
            </a:r>
          </a:p>
        </p:txBody>
      </p:sp>
      <p:sp>
        <p:nvSpPr>
          <p:cNvPr id="3" name="Content Placeholder 2">
            <a:extLst>
              <a:ext uri="{FF2B5EF4-FFF2-40B4-BE49-F238E27FC236}">
                <a16:creationId xmlns:a16="http://schemas.microsoft.com/office/drawing/2014/main" xmlns="" id="{3149A2E4-C7F8-4BCB-827E-01E7D41D232A}"/>
              </a:ext>
            </a:extLst>
          </p:cNvPr>
          <p:cNvSpPr>
            <a:spLocks noGrp="1"/>
          </p:cNvSpPr>
          <p:nvPr>
            <p:ph idx="1"/>
          </p:nvPr>
        </p:nvSpPr>
        <p:spPr>
          <a:xfrm>
            <a:off x="3611883" y="2314808"/>
            <a:ext cx="8427719" cy="4421272"/>
          </a:xfrm>
        </p:spPr>
        <p:txBody>
          <a:bodyPr>
            <a:noAutofit/>
          </a:bodyPr>
          <a:lstStyle/>
          <a:p>
            <a:pPr marL="0" indent="0">
              <a:buNone/>
            </a:pPr>
            <a:r>
              <a:rPr lang="en-US" sz="3200" dirty="0">
                <a:solidFill>
                  <a:srgbClr val="FFFF00"/>
                </a:solidFill>
              </a:rPr>
              <a:t>Offer profession without performance</a:t>
            </a:r>
          </a:p>
          <a:p>
            <a:pPr>
              <a:buFont typeface="Wingdings" panose="05000000000000000000" pitchFamily="2" charset="2"/>
              <a:buChar char="Ø"/>
            </a:pPr>
            <a:r>
              <a:rPr lang="en-US" sz="3200" dirty="0">
                <a:solidFill>
                  <a:srgbClr val="FFFF00"/>
                </a:solidFill>
              </a:rPr>
              <a:t>  All talk: </a:t>
            </a:r>
            <a:r>
              <a:rPr lang="en-US" sz="3200" i="1" dirty="0">
                <a:solidFill>
                  <a:srgbClr val="FFFF00"/>
                </a:solidFill>
              </a:rPr>
              <a:t>“nothing but leaves”</a:t>
            </a:r>
          </a:p>
          <a:p>
            <a:pPr lvl="1"/>
            <a:r>
              <a:rPr lang="en-US" sz="3200" dirty="0">
                <a:solidFill>
                  <a:schemeClr val="bg1"/>
                </a:solidFill>
              </a:rPr>
              <a:t>Am I fulfilling the purpose of my existence?</a:t>
            </a:r>
          </a:p>
          <a:p>
            <a:pPr lvl="1"/>
            <a:r>
              <a:rPr lang="en-US" sz="3200" dirty="0">
                <a:solidFill>
                  <a:schemeClr val="bg1"/>
                </a:solidFill>
              </a:rPr>
              <a:t>Am I producing what I am designed for?</a:t>
            </a:r>
          </a:p>
          <a:p>
            <a:pPr>
              <a:buFont typeface="Wingdings" panose="05000000000000000000" pitchFamily="2" charset="2"/>
              <a:buChar char="Ø"/>
            </a:pPr>
            <a:r>
              <a:rPr lang="en-US" sz="3200" dirty="0">
                <a:solidFill>
                  <a:srgbClr val="FFFF00"/>
                </a:solidFill>
              </a:rPr>
              <a:t>  A commentary on </a:t>
            </a:r>
            <a:r>
              <a:rPr lang="en-US" sz="3200" dirty="0" err="1">
                <a:solidFill>
                  <a:srgbClr val="FFFF00"/>
                </a:solidFill>
              </a:rPr>
              <a:t>Judaising</a:t>
            </a:r>
            <a:r>
              <a:rPr lang="en-US" sz="3200" dirty="0">
                <a:solidFill>
                  <a:srgbClr val="FFFF00"/>
                </a:solidFill>
              </a:rPr>
              <a:t> teachers and </a:t>
            </a:r>
            <a:r>
              <a:rPr lang="en-US" sz="3200" dirty="0" err="1">
                <a:solidFill>
                  <a:srgbClr val="FFFF00"/>
                </a:solidFill>
              </a:rPr>
              <a:t>Pharisaism</a:t>
            </a:r>
            <a:endParaRPr lang="en-US" sz="3200" dirty="0">
              <a:solidFill>
                <a:srgbClr val="FFFF00"/>
              </a:solidFill>
            </a:endParaRPr>
          </a:p>
          <a:p>
            <a:pPr lvl="1"/>
            <a:r>
              <a:rPr lang="en-US" sz="3200" dirty="0">
                <a:solidFill>
                  <a:schemeClr val="bg1"/>
                </a:solidFill>
              </a:rPr>
              <a:t>Value of appearance only: Is. 1:10ff; Lk 18:9ff</a:t>
            </a:r>
          </a:p>
          <a:p>
            <a:pPr lvl="1"/>
            <a:r>
              <a:rPr lang="en-US" sz="3200" dirty="0">
                <a:solidFill>
                  <a:schemeClr val="bg1"/>
                </a:solidFill>
              </a:rPr>
              <a:t>Faith without works is dead! (James 2)</a:t>
            </a:r>
          </a:p>
        </p:txBody>
      </p:sp>
    </p:spTree>
    <p:extLst>
      <p:ext uri="{BB962C8B-B14F-4D97-AF65-F5344CB8AC3E}">
        <p14:creationId xmlns:p14="http://schemas.microsoft.com/office/powerpoint/2010/main" xmlns="" val="294484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4" descr="A close up of a dry grass field&#10;&#10;Description generated with very high confidence">
            <a:extLst>
              <a:ext uri="{FF2B5EF4-FFF2-40B4-BE49-F238E27FC236}">
                <a16:creationId xmlns:a16="http://schemas.microsoft.com/office/drawing/2014/main" xmlns="" id="{91722894-F151-4702-A5F7-35F1B99410B1}"/>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28674" r="20631"/>
          <a:stretch/>
        </p:blipFill>
        <p:spPr>
          <a:xfrm>
            <a:off x="274320" y="1272348"/>
            <a:ext cx="3063240" cy="4531840"/>
          </a:xfrm>
          <a:prstGeom prst="rect">
            <a:avLst/>
          </a:prstGeom>
          <a:effectLst/>
        </p:spPr>
      </p:pic>
      <p:cxnSp>
        <p:nvCxnSpPr>
          <p:cNvPr id="47" name="Straight Connector 46">
            <a:extLst>
              <a:ext uri="{FF2B5EF4-FFF2-40B4-BE49-F238E27FC236}">
                <a16:creationId xmlns:a16="http://schemas.microsoft.com/office/drawing/2014/main" xmlns=""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5" y="2115117"/>
            <a:ext cx="6309360" cy="0"/>
          </a:xfrm>
          <a:prstGeom prst="line">
            <a:avLst/>
          </a:prstGeom>
          <a:ln>
            <a:solidFill>
              <a:srgbClr val="434D3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0191F504-A0E2-4253-BC6B-2131D47B91FD}"/>
              </a:ext>
            </a:extLst>
          </p:cNvPr>
          <p:cNvSpPr>
            <a:spLocks noGrp="1"/>
          </p:cNvSpPr>
          <p:nvPr>
            <p:ph type="title"/>
          </p:nvPr>
        </p:nvSpPr>
        <p:spPr>
          <a:xfrm>
            <a:off x="3974843" y="629268"/>
            <a:ext cx="7942839" cy="1286160"/>
          </a:xfrm>
        </p:spPr>
        <p:txBody>
          <a:bodyPr anchor="b">
            <a:noAutofit/>
          </a:bodyPr>
          <a:lstStyle/>
          <a:p>
            <a:r>
              <a:rPr lang="en-US" sz="4800" b="1" dirty="0">
                <a:solidFill>
                  <a:srgbClr val="FFFF00"/>
                </a:solidFill>
              </a:rPr>
              <a:t>This fig tree is symbolic of those who…</a:t>
            </a:r>
          </a:p>
        </p:txBody>
      </p:sp>
      <p:sp>
        <p:nvSpPr>
          <p:cNvPr id="3" name="Content Placeholder 2">
            <a:extLst>
              <a:ext uri="{FF2B5EF4-FFF2-40B4-BE49-F238E27FC236}">
                <a16:creationId xmlns:a16="http://schemas.microsoft.com/office/drawing/2014/main" xmlns="" id="{3149A2E4-C7F8-4BCB-827E-01E7D41D232A}"/>
              </a:ext>
            </a:extLst>
          </p:cNvPr>
          <p:cNvSpPr>
            <a:spLocks noGrp="1"/>
          </p:cNvSpPr>
          <p:nvPr>
            <p:ph idx="1"/>
          </p:nvPr>
        </p:nvSpPr>
        <p:spPr>
          <a:xfrm>
            <a:off x="3611883" y="2314808"/>
            <a:ext cx="8427719" cy="4421272"/>
          </a:xfrm>
        </p:spPr>
        <p:txBody>
          <a:bodyPr>
            <a:noAutofit/>
          </a:bodyPr>
          <a:lstStyle/>
          <a:p>
            <a:pPr marL="0" indent="0">
              <a:buNone/>
            </a:pPr>
            <a:r>
              <a:rPr lang="en-US" sz="3200" dirty="0">
                <a:solidFill>
                  <a:srgbClr val="FFFF00"/>
                </a:solidFill>
              </a:rPr>
              <a:t>Cannot bear examination</a:t>
            </a:r>
          </a:p>
          <a:p>
            <a:pPr>
              <a:buFont typeface="Wingdings" panose="05000000000000000000" pitchFamily="2" charset="2"/>
              <a:buChar char="Ø"/>
            </a:pPr>
            <a:r>
              <a:rPr lang="en-US" sz="3200" dirty="0">
                <a:solidFill>
                  <a:srgbClr val="FFFF00"/>
                </a:solidFill>
              </a:rPr>
              <a:t>  Religion is often more foliage than fruit!</a:t>
            </a:r>
            <a:endParaRPr lang="en-US" sz="3200" i="1" dirty="0">
              <a:solidFill>
                <a:srgbClr val="FFFF00"/>
              </a:solidFill>
            </a:endParaRPr>
          </a:p>
          <a:p>
            <a:pPr lvl="1"/>
            <a:r>
              <a:rPr lang="en-US" sz="3200" dirty="0">
                <a:solidFill>
                  <a:schemeClr val="bg1"/>
                </a:solidFill>
              </a:rPr>
              <a:t>Offering a “different gospel” (Gal. 1:6)</a:t>
            </a:r>
          </a:p>
          <a:p>
            <a:pPr lvl="1"/>
            <a:r>
              <a:rPr lang="en-US" sz="3200" dirty="0">
                <a:solidFill>
                  <a:schemeClr val="bg1"/>
                </a:solidFill>
              </a:rPr>
              <a:t>What good is “salt without savor” (Mt. 5:13)</a:t>
            </a:r>
          </a:p>
          <a:p>
            <a:pPr>
              <a:buFont typeface="Wingdings" panose="05000000000000000000" pitchFamily="2" charset="2"/>
              <a:buChar char="Ø"/>
            </a:pPr>
            <a:r>
              <a:rPr lang="en-US" sz="3200" dirty="0">
                <a:solidFill>
                  <a:srgbClr val="FFFF00"/>
                </a:solidFill>
              </a:rPr>
              <a:t>  What does the Lord expect to see?</a:t>
            </a:r>
          </a:p>
          <a:p>
            <a:pPr lvl="1"/>
            <a:r>
              <a:rPr lang="en-US" sz="3200" dirty="0">
                <a:solidFill>
                  <a:schemeClr val="bg1"/>
                </a:solidFill>
              </a:rPr>
              <a:t>Fruit! (John 15:5-8; Rom. 7:4) </a:t>
            </a:r>
          </a:p>
          <a:p>
            <a:pPr lvl="1"/>
            <a:r>
              <a:rPr lang="en-US" sz="3200" dirty="0">
                <a:solidFill>
                  <a:schemeClr val="bg1"/>
                </a:solidFill>
              </a:rPr>
              <a:t>Fruit: (Rom. 6:22 </a:t>
            </a:r>
            <a:r>
              <a:rPr lang="en-US" sz="3200" u="sng" dirty="0">
                <a:solidFill>
                  <a:schemeClr val="bg1"/>
                </a:solidFill>
              </a:rPr>
              <a:t>holiness</a:t>
            </a:r>
            <a:r>
              <a:rPr lang="en-US" sz="3200" dirty="0">
                <a:solidFill>
                  <a:schemeClr val="bg1"/>
                </a:solidFill>
              </a:rPr>
              <a:t>; Gal. 5:22 </a:t>
            </a:r>
            <a:r>
              <a:rPr lang="en-US" sz="3200" u="sng" dirty="0">
                <a:solidFill>
                  <a:schemeClr val="bg1"/>
                </a:solidFill>
              </a:rPr>
              <a:t>fruit of the Spirit</a:t>
            </a:r>
            <a:r>
              <a:rPr lang="en-US" sz="3200" dirty="0">
                <a:solidFill>
                  <a:schemeClr val="bg1"/>
                </a:solidFill>
              </a:rPr>
              <a:t>; Phil. 1:10-11 </a:t>
            </a:r>
            <a:r>
              <a:rPr lang="en-US" sz="3200" u="sng" dirty="0">
                <a:solidFill>
                  <a:schemeClr val="bg1"/>
                </a:solidFill>
              </a:rPr>
              <a:t>righteousness</a:t>
            </a:r>
            <a:r>
              <a:rPr lang="en-US" sz="3200" dirty="0">
                <a:solidFill>
                  <a:schemeClr val="bg1"/>
                </a:solidFill>
              </a:rPr>
              <a:t>; Col. 1:10 </a:t>
            </a:r>
            <a:r>
              <a:rPr lang="en-US" sz="3200" u="sng" dirty="0">
                <a:solidFill>
                  <a:schemeClr val="bg1"/>
                </a:solidFill>
              </a:rPr>
              <a:t>good works</a:t>
            </a:r>
            <a:r>
              <a:rPr lang="en-US" sz="3200" dirty="0">
                <a:solidFill>
                  <a:schemeClr val="bg1"/>
                </a:solidFill>
              </a:rPr>
              <a:t>; Heb. 13:15 </a:t>
            </a:r>
            <a:r>
              <a:rPr lang="en-US" sz="3200" u="sng" dirty="0">
                <a:solidFill>
                  <a:schemeClr val="bg1"/>
                </a:solidFill>
              </a:rPr>
              <a:t>praise</a:t>
            </a:r>
            <a:r>
              <a:rPr lang="en-US" sz="3200" dirty="0">
                <a:solidFill>
                  <a:schemeClr val="bg1"/>
                </a:solidFill>
              </a:rPr>
              <a:t>)</a:t>
            </a:r>
          </a:p>
        </p:txBody>
      </p:sp>
    </p:spTree>
    <p:extLst>
      <p:ext uri="{BB962C8B-B14F-4D97-AF65-F5344CB8AC3E}">
        <p14:creationId xmlns:p14="http://schemas.microsoft.com/office/powerpoint/2010/main" xmlns="" val="188449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47" name="Straight Connector 46">
            <a:extLst>
              <a:ext uri="{FF2B5EF4-FFF2-40B4-BE49-F238E27FC236}">
                <a16:creationId xmlns:a16="http://schemas.microsoft.com/office/drawing/2014/main" xmlns=""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5" y="2115117"/>
            <a:ext cx="6309360" cy="0"/>
          </a:xfrm>
          <a:prstGeom prst="line">
            <a:avLst/>
          </a:prstGeom>
          <a:ln>
            <a:solidFill>
              <a:srgbClr val="434D3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0191F504-A0E2-4253-BC6B-2131D47B91FD}"/>
              </a:ext>
            </a:extLst>
          </p:cNvPr>
          <p:cNvSpPr>
            <a:spLocks noGrp="1"/>
          </p:cNvSpPr>
          <p:nvPr>
            <p:ph type="title"/>
          </p:nvPr>
        </p:nvSpPr>
        <p:spPr>
          <a:xfrm>
            <a:off x="3974843" y="629268"/>
            <a:ext cx="7942839" cy="1286160"/>
          </a:xfrm>
        </p:spPr>
        <p:txBody>
          <a:bodyPr anchor="b">
            <a:noAutofit/>
          </a:bodyPr>
          <a:lstStyle/>
          <a:p>
            <a:r>
              <a:rPr lang="en-US" sz="4800" b="1" dirty="0">
                <a:solidFill>
                  <a:srgbClr val="FFFF00"/>
                </a:solidFill>
              </a:rPr>
              <a:t>This fig tree is symbolic of those who…</a:t>
            </a:r>
          </a:p>
        </p:txBody>
      </p:sp>
      <p:sp>
        <p:nvSpPr>
          <p:cNvPr id="3" name="Content Placeholder 2">
            <a:extLst>
              <a:ext uri="{FF2B5EF4-FFF2-40B4-BE49-F238E27FC236}">
                <a16:creationId xmlns:a16="http://schemas.microsoft.com/office/drawing/2014/main" xmlns="" id="{3149A2E4-C7F8-4BCB-827E-01E7D41D232A}"/>
              </a:ext>
            </a:extLst>
          </p:cNvPr>
          <p:cNvSpPr>
            <a:spLocks noGrp="1"/>
          </p:cNvSpPr>
          <p:nvPr>
            <p:ph idx="1"/>
          </p:nvPr>
        </p:nvSpPr>
        <p:spPr>
          <a:xfrm>
            <a:off x="3611883" y="2314808"/>
            <a:ext cx="8427719" cy="4421272"/>
          </a:xfrm>
        </p:spPr>
        <p:txBody>
          <a:bodyPr>
            <a:noAutofit/>
          </a:bodyPr>
          <a:lstStyle/>
          <a:p>
            <a:pPr marL="0" indent="0">
              <a:buNone/>
            </a:pPr>
            <a:r>
              <a:rPr lang="en-US" sz="3200" dirty="0">
                <a:solidFill>
                  <a:srgbClr val="FFFF00"/>
                </a:solidFill>
              </a:rPr>
              <a:t>Will face the judgment of Christ</a:t>
            </a:r>
          </a:p>
          <a:p>
            <a:pPr>
              <a:buFont typeface="Wingdings" panose="05000000000000000000" pitchFamily="2" charset="2"/>
              <a:buChar char="Ø"/>
            </a:pPr>
            <a:r>
              <a:rPr lang="en-US" sz="3200" dirty="0">
                <a:solidFill>
                  <a:srgbClr val="FFFF00"/>
                </a:solidFill>
              </a:rPr>
              <a:t> The Lord “cleansed the temple”</a:t>
            </a:r>
            <a:endParaRPr lang="en-US" sz="3200" i="1" dirty="0">
              <a:solidFill>
                <a:srgbClr val="FFFF00"/>
              </a:solidFill>
            </a:endParaRPr>
          </a:p>
          <a:p>
            <a:pPr lvl="1"/>
            <a:r>
              <a:rPr lang="en-US" sz="3200" dirty="0">
                <a:solidFill>
                  <a:schemeClr val="bg1"/>
                </a:solidFill>
              </a:rPr>
              <a:t>He would not tolerate the mere appearance of righteousness (Mk. 11:15-17)</a:t>
            </a:r>
          </a:p>
          <a:p>
            <a:pPr>
              <a:buFont typeface="Wingdings" panose="05000000000000000000" pitchFamily="2" charset="2"/>
              <a:buChar char="Ø"/>
            </a:pPr>
            <a:r>
              <a:rPr lang="en-US" sz="3200" dirty="0">
                <a:solidFill>
                  <a:srgbClr val="FFFF00"/>
                </a:solidFill>
              </a:rPr>
              <a:t>  Jesus gives “second chances”</a:t>
            </a:r>
          </a:p>
          <a:p>
            <a:pPr lvl="1"/>
            <a:r>
              <a:rPr lang="en-US" sz="3200" dirty="0">
                <a:solidFill>
                  <a:schemeClr val="bg1"/>
                </a:solidFill>
              </a:rPr>
              <a:t>The Lord is patient (Luke 13:7)</a:t>
            </a:r>
          </a:p>
          <a:p>
            <a:pPr lvl="1"/>
            <a:r>
              <a:rPr lang="en-US" sz="3200" dirty="0">
                <a:solidFill>
                  <a:schemeClr val="bg1"/>
                </a:solidFill>
              </a:rPr>
              <a:t>The Lord gives a “year of opportunity” (Luke 13:8-9)</a:t>
            </a:r>
          </a:p>
        </p:txBody>
      </p:sp>
      <p:pic>
        <p:nvPicPr>
          <p:cNvPr id="6" name="Picture 5" descr="A large tree in a field&#10;&#10;Description generated with very high confidence">
            <a:extLst>
              <a:ext uri="{FF2B5EF4-FFF2-40B4-BE49-F238E27FC236}">
                <a16:creationId xmlns:a16="http://schemas.microsoft.com/office/drawing/2014/main" xmlns="" id="{779E4696-51C9-4513-98B1-0FFFACEAF0D7}"/>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26517" r="22788"/>
          <a:stretch/>
        </p:blipFill>
        <p:spPr>
          <a:xfrm>
            <a:off x="274320" y="1249685"/>
            <a:ext cx="3048000" cy="4569148"/>
          </a:xfrm>
          <a:prstGeom prst="rect">
            <a:avLst/>
          </a:prstGeom>
          <a:effectLst/>
        </p:spPr>
      </p:pic>
    </p:spTree>
    <p:extLst>
      <p:ext uri="{BB962C8B-B14F-4D97-AF65-F5344CB8AC3E}">
        <p14:creationId xmlns:p14="http://schemas.microsoft.com/office/powerpoint/2010/main" xmlns="" val="345855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xmlns=""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Picture 3" descr="A close up of a green plant&#10;&#10;Description generated with very high confidence">
            <a:extLst>
              <a:ext uri="{FF2B5EF4-FFF2-40B4-BE49-F238E27FC236}">
                <a16:creationId xmlns:a16="http://schemas.microsoft.com/office/drawing/2014/main" xmlns="" id="{985C863A-9F77-44B2-8F3B-01BD8A4DCF9D}"/>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17154" r="21398" b="-1"/>
          <a:stretch/>
        </p:blipFill>
        <p:spPr>
          <a:xfrm>
            <a:off x="5878851" y="10"/>
            <a:ext cx="6313151"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a:extLst>
              <a:ext uri="{FF2B5EF4-FFF2-40B4-BE49-F238E27FC236}">
                <a16:creationId xmlns:a16="http://schemas.microsoft.com/office/drawing/2014/main" xmlns="" id="{87D1C180-E0E2-4246-B934-A8DB48371D09}"/>
              </a:ext>
            </a:extLst>
          </p:cNvPr>
          <p:cNvSpPr>
            <a:spLocks noGrp="1"/>
          </p:cNvSpPr>
          <p:nvPr>
            <p:ph type="title"/>
          </p:nvPr>
        </p:nvSpPr>
        <p:spPr>
          <a:xfrm>
            <a:off x="655321" y="365125"/>
            <a:ext cx="5120115" cy="1692794"/>
          </a:xfrm>
        </p:spPr>
        <p:txBody>
          <a:bodyPr>
            <a:normAutofit/>
          </a:bodyPr>
          <a:lstStyle/>
          <a:p>
            <a:endParaRPr lang="en-US" dirty="0"/>
          </a:p>
        </p:txBody>
      </p:sp>
      <p:sp>
        <p:nvSpPr>
          <p:cNvPr id="3" name="Content Placeholder 2">
            <a:extLst>
              <a:ext uri="{FF2B5EF4-FFF2-40B4-BE49-F238E27FC236}">
                <a16:creationId xmlns:a16="http://schemas.microsoft.com/office/drawing/2014/main" xmlns="" id="{99932B1F-7865-48DC-A19E-69E738FA8673}"/>
              </a:ext>
            </a:extLst>
          </p:cNvPr>
          <p:cNvSpPr>
            <a:spLocks noGrp="1"/>
          </p:cNvSpPr>
          <p:nvPr>
            <p:ph idx="1"/>
          </p:nvPr>
        </p:nvSpPr>
        <p:spPr>
          <a:xfrm>
            <a:off x="198121" y="365129"/>
            <a:ext cx="5680728" cy="6294755"/>
          </a:xfrm>
        </p:spPr>
        <p:txBody>
          <a:bodyPr>
            <a:normAutofit fontScale="62500" lnSpcReduction="20000"/>
          </a:bodyPr>
          <a:lstStyle/>
          <a:p>
            <a:pPr marL="0" indent="0">
              <a:buNone/>
            </a:pPr>
            <a:r>
              <a:rPr lang="en-US" sz="4800" i="1" baseline="30000" dirty="0">
                <a:solidFill>
                  <a:schemeClr val="bg1"/>
                </a:solidFill>
              </a:rPr>
              <a:t>9 </a:t>
            </a:r>
            <a:r>
              <a:rPr lang="en-US" sz="4800" i="1" dirty="0">
                <a:solidFill>
                  <a:schemeClr val="bg1"/>
                </a:solidFill>
              </a:rPr>
              <a:t>Now I rejoice, not that you were made sorry, but that your sorrow led to repentance. For you were made sorry in a godly manner, that you might suffer loss from us in nothing. </a:t>
            </a:r>
            <a:r>
              <a:rPr lang="en-US" sz="4800" i="1" baseline="30000" dirty="0">
                <a:solidFill>
                  <a:schemeClr val="bg1"/>
                </a:solidFill>
              </a:rPr>
              <a:t>10 </a:t>
            </a:r>
            <a:r>
              <a:rPr lang="en-US" sz="4800" i="1" dirty="0">
                <a:solidFill>
                  <a:schemeClr val="bg1"/>
                </a:solidFill>
              </a:rPr>
              <a:t>For </a:t>
            </a:r>
            <a:r>
              <a:rPr lang="en-US" sz="4800" i="1" dirty="0">
                <a:solidFill>
                  <a:srgbClr val="FFFF00"/>
                </a:solidFill>
              </a:rPr>
              <a:t>godly sorrow produces</a:t>
            </a:r>
            <a:r>
              <a:rPr lang="en-US" sz="4800" i="1" dirty="0">
                <a:solidFill>
                  <a:schemeClr val="bg1"/>
                </a:solidFill>
              </a:rPr>
              <a:t> </a:t>
            </a:r>
            <a:r>
              <a:rPr lang="en-US" sz="4800" i="1" dirty="0">
                <a:solidFill>
                  <a:srgbClr val="FFFF00"/>
                </a:solidFill>
              </a:rPr>
              <a:t>repentance</a:t>
            </a:r>
            <a:r>
              <a:rPr lang="en-US" sz="4800" i="1" dirty="0">
                <a:solidFill>
                  <a:schemeClr val="bg1"/>
                </a:solidFill>
              </a:rPr>
              <a:t> leading to salvation, not to be regretted; but </a:t>
            </a:r>
            <a:r>
              <a:rPr lang="en-US" sz="4800" i="1" u="sng" dirty="0">
                <a:solidFill>
                  <a:schemeClr val="bg1"/>
                </a:solidFill>
              </a:rPr>
              <a:t>the sorrow of the world produces death. </a:t>
            </a:r>
            <a:r>
              <a:rPr lang="en-US" sz="4800" i="1" baseline="30000" dirty="0">
                <a:solidFill>
                  <a:schemeClr val="bg1"/>
                </a:solidFill>
              </a:rPr>
              <a:t>11 </a:t>
            </a:r>
            <a:r>
              <a:rPr lang="en-US" sz="4800" i="1" dirty="0">
                <a:solidFill>
                  <a:schemeClr val="bg1"/>
                </a:solidFill>
              </a:rPr>
              <a:t>For observe this very thing, that you sorrowed in a godly manner: What </a:t>
            </a:r>
            <a:r>
              <a:rPr lang="en-US" sz="4800" i="1" dirty="0">
                <a:solidFill>
                  <a:srgbClr val="FFFF00"/>
                </a:solidFill>
              </a:rPr>
              <a:t>diligence</a:t>
            </a:r>
            <a:r>
              <a:rPr lang="en-US" sz="4800" i="1" dirty="0">
                <a:solidFill>
                  <a:schemeClr val="bg1"/>
                </a:solidFill>
              </a:rPr>
              <a:t> it </a:t>
            </a:r>
            <a:r>
              <a:rPr lang="en-US" sz="4800" i="1" dirty="0">
                <a:solidFill>
                  <a:srgbClr val="FFFF00"/>
                </a:solidFill>
              </a:rPr>
              <a:t>produced</a:t>
            </a:r>
            <a:r>
              <a:rPr lang="en-US" sz="4800" i="1" dirty="0">
                <a:solidFill>
                  <a:schemeClr val="bg1"/>
                </a:solidFill>
              </a:rPr>
              <a:t> in you, what </a:t>
            </a:r>
            <a:r>
              <a:rPr lang="en-US" sz="4800" i="1" dirty="0">
                <a:solidFill>
                  <a:srgbClr val="FFFF00"/>
                </a:solidFill>
              </a:rPr>
              <a:t>clearing</a:t>
            </a:r>
            <a:r>
              <a:rPr lang="en-US" sz="4800" i="1" dirty="0">
                <a:solidFill>
                  <a:schemeClr val="bg1"/>
                </a:solidFill>
              </a:rPr>
              <a:t> of yourselves, what </a:t>
            </a:r>
            <a:r>
              <a:rPr lang="en-US" sz="4800" i="1" dirty="0">
                <a:solidFill>
                  <a:srgbClr val="FFFF00"/>
                </a:solidFill>
              </a:rPr>
              <a:t>indignation</a:t>
            </a:r>
            <a:r>
              <a:rPr lang="en-US" sz="4800" i="1" dirty="0">
                <a:solidFill>
                  <a:schemeClr val="bg1"/>
                </a:solidFill>
              </a:rPr>
              <a:t>, what </a:t>
            </a:r>
            <a:r>
              <a:rPr lang="en-US" sz="4800" i="1" dirty="0">
                <a:solidFill>
                  <a:srgbClr val="FFFF00"/>
                </a:solidFill>
              </a:rPr>
              <a:t>fear</a:t>
            </a:r>
            <a:r>
              <a:rPr lang="en-US" sz="4800" i="1" dirty="0">
                <a:solidFill>
                  <a:schemeClr val="bg1"/>
                </a:solidFill>
              </a:rPr>
              <a:t>, what </a:t>
            </a:r>
            <a:r>
              <a:rPr lang="en-US" sz="4800" i="1" dirty="0">
                <a:solidFill>
                  <a:srgbClr val="FFFF00"/>
                </a:solidFill>
              </a:rPr>
              <a:t>vehement desire</a:t>
            </a:r>
            <a:r>
              <a:rPr lang="en-US" sz="4800" i="1" dirty="0">
                <a:solidFill>
                  <a:schemeClr val="bg1"/>
                </a:solidFill>
              </a:rPr>
              <a:t>, what </a:t>
            </a:r>
            <a:r>
              <a:rPr lang="en-US" sz="4800" i="1" dirty="0">
                <a:solidFill>
                  <a:srgbClr val="FFFF00"/>
                </a:solidFill>
              </a:rPr>
              <a:t>zeal</a:t>
            </a:r>
            <a:r>
              <a:rPr lang="en-US" sz="4800" i="1" dirty="0">
                <a:solidFill>
                  <a:schemeClr val="bg1"/>
                </a:solidFill>
              </a:rPr>
              <a:t>, what </a:t>
            </a:r>
            <a:r>
              <a:rPr lang="en-US" sz="4800" i="1" dirty="0">
                <a:solidFill>
                  <a:srgbClr val="FFFF00"/>
                </a:solidFill>
              </a:rPr>
              <a:t>vindication</a:t>
            </a:r>
            <a:r>
              <a:rPr lang="en-US" sz="4800" i="1" dirty="0">
                <a:solidFill>
                  <a:schemeClr val="bg1"/>
                </a:solidFill>
              </a:rPr>
              <a:t>! In all things you proved yourselves to be clear in this matter.	</a:t>
            </a:r>
            <a:r>
              <a:rPr lang="en-US" sz="4300" i="1" dirty="0">
                <a:solidFill>
                  <a:schemeClr val="bg1"/>
                </a:solidFill>
              </a:rPr>
              <a:t>		</a:t>
            </a:r>
          </a:p>
          <a:p>
            <a:pPr marL="0" indent="0">
              <a:buNone/>
            </a:pPr>
            <a:r>
              <a:rPr lang="en-US" sz="4500" i="1" dirty="0">
                <a:solidFill>
                  <a:schemeClr val="bg1"/>
                </a:solidFill>
              </a:rPr>
              <a:t>		2 Cor. 7:9-11</a:t>
            </a:r>
          </a:p>
          <a:p>
            <a:pPr marL="0" indent="0">
              <a:buNone/>
            </a:pPr>
            <a:endParaRPr lang="en-US" sz="1800" dirty="0"/>
          </a:p>
        </p:txBody>
      </p:sp>
    </p:spTree>
    <p:extLst>
      <p:ext uri="{BB962C8B-B14F-4D97-AF65-F5344CB8AC3E}">
        <p14:creationId xmlns:p14="http://schemas.microsoft.com/office/powerpoint/2010/main" xmlns="" val="3109869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4278</TotalTime>
  <Words>257</Words>
  <Application>Microsoft Office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Notice the contextual progression…</vt:lpstr>
      <vt:lpstr>This fig tree is symbolic of those who…</vt:lpstr>
      <vt:lpstr>This fig tree is symbolic of those who…</vt:lpstr>
      <vt:lpstr>This fig tree is symbolic of those who…</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Reaves</dc:creator>
  <cp:lastModifiedBy>SHCOC</cp:lastModifiedBy>
  <cp:revision>25</cp:revision>
  <dcterms:created xsi:type="dcterms:W3CDTF">2018-02-08T17:07:26Z</dcterms:created>
  <dcterms:modified xsi:type="dcterms:W3CDTF">2018-02-11T17:10:29Z</dcterms:modified>
</cp:coreProperties>
</file>