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56" r:id="rId3"/>
    <p:sldId id="264" r:id="rId4"/>
    <p:sldId id="257" r:id="rId5"/>
    <p:sldId id="258" r:id="rId6"/>
    <p:sldId id="259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6410"/>
  </p:normalViewPr>
  <p:slideViewPr>
    <p:cSldViewPr snapToGrid="0">
      <p:cViewPr varScale="1">
        <p:scale>
          <a:sx n="68" d="100"/>
          <a:sy n="68" d="100"/>
        </p:scale>
        <p:origin x="-17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11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076" y="6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A24BD-28C8-4A4B-9F18-39FA6F1392EC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91A1A-E766-4848-8F82-3BD086346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3415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91A1A-E766-4848-8F82-3BD0863468C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6926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3CA318-01ED-4956-B709-BBE07AFCA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133CAB-F0B4-4F4D-A43F-56DC2E901E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4022FD-C3A6-4065-941D-D84CD2299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3655-46A7-4510-A69D-4626BB2EC7E9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4F1A26-4591-41C9-AC2F-DC5BBAFA6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66E672-0200-42C7-90F2-96254B4C8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3C4-680F-4DC1-B4A2-9E66643C8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886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3F123C-0958-48E9-A3A7-CEF833F7D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9B5E8A0-5704-40D4-AC70-3369B929D2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04E612-2B47-4092-9CA1-E68B86CC9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3655-46A7-4510-A69D-4626BB2EC7E9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8B9AB5-A89A-48AE-A137-0CF2E77B4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FD9255-982C-45F2-AD92-1BFFC6C69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3C4-680F-4DC1-B4A2-9E66643C8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0332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0DC70B6-0F0A-415E-8C40-8A33905737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AB91BBF-20BB-4FDF-A5C3-A67F6106BA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0634F1-6D04-433F-AF95-947776865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3655-46A7-4510-A69D-4626BB2EC7E9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744CAD-88B7-470A-B81F-7F6519219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B53842-6ECA-4DC9-8801-EEC0895F8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3C4-680F-4DC1-B4A2-9E66643C8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803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AF9E30-5D39-445D-BD67-0B71DB452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900BFF-33AF-4795-86E3-56B904578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E14F6C-BBFD-4BC7-962F-69480DD3B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3655-46A7-4510-A69D-4626BB2EC7E9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F8F591-50C9-47BC-A0A4-2DD87ACC9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723193-9839-4115-A213-73E843352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3C4-680F-4DC1-B4A2-9E66643C8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149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867C71-2A5E-41CA-84AF-4F2D4238C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2DB4A3A-5819-4DB2-96AC-57D69AEDE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522C73-CD7D-48A5-B98F-4A13BE6C0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3655-46A7-4510-A69D-4626BB2EC7E9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CCE911-0444-4700-BD00-607B8AA61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B6C868B-FC18-46FA-B3F7-F90A6837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3C4-680F-4DC1-B4A2-9E66643C8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925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003066-4F7E-45BD-889E-2ACDC5F74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4CC90A-CA3D-4086-95D1-CC4B80E894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3AD8121-3EA7-415F-9145-F8CE588EF2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29DEBBC-64BF-4B5F-9402-D04586150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3655-46A7-4510-A69D-4626BB2EC7E9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ADED909-F9C2-43A8-84DD-A88759250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213D80C-6C47-4F10-A18B-82EC01EA9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3C4-680F-4DC1-B4A2-9E66643C8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01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B69100-D0AF-4428-A5C1-AEA4909EB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2C27775-00ED-4244-96C9-6E2B594BF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D3892B4-8A58-4B71-A194-5FBDEECEF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ECEDF1A-2BAF-4F22-8C40-9C1A7B0275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BCD3E1D-4AFC-4EF2-AA2C-3D6785EAEF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1937447-5BFF-49E2-A6F3-1B41B7290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3655-46A7-4510-A69D-4626BB2EC7E9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0BBD301-6D40-4C71-BD41-63B60E5BD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B9119D0-0F9C-4A70-A2D2-A2F3090C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3C4-680F-4DC1-B4A2-9E66643C8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852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25C0E2-471E-4D58-A785-6CC26A077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379062C-2FE3-45F7-863A-9DD88D8F5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3655-46A7-4510-A69D-4626BB2EC7E9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E2AD727-CE4A-4948-A842-FF9810CA7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5356FBF-4A15-49B9-A381-B0A32C7DC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3C4-680F-4DC1-B4A2-9E66643C8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161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05ED6B4-0D61-45E5-85BF-C879DBD88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3655-46A7-4510-A69D-4626BB2EC7E9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92E58D8-1262-40DA-A589-9BC7FD8CA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7F36CF-D997-4543-9DC0-636367697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3C4-680F-4DC1-B4A2-9E66643C8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320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90E761-3848-490D-8A09-CF0ACD608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C55F66-F07F-41CF-B9EF-6EA700DC0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1F178B7-A655-42E0-8D10-59EB1C477F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7E7D5CB-7148-47E0-9373-F60EF90AC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3655-46A7-4510-A69D-4626BB2EC7E9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4B9D3F3-E5C5-4488-90F8-6CD01AD38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731417E-EFBE-4AC8-8283-89649A87A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3C4-680F-4DC1-B4A2-9E66643C8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604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558F25-D44E-4CBF-BF12-8A31859C9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17D9C80-A4F6-4D72-B277-17B6EC1D38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C25F248-CD45-4DF1-BDC2-162ABE01A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0CC09D7-7014-4D15-A6D2-5DD8C3635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3655-46A7-4510-A69D-4626BB2EC7E9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4152039-65CA-4485-8FBB-AB30BB17B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9C6A95-D2DB-4540-AD19-7796174FA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3C4-680F-4DC1-B4A2-9E66643C8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568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432D6B3-639C-4DB7-AAE5-5126C991B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E5DE8B8-B76D-44C9-85A6-DD382B5E7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9A8EC7-DE73-4B1F-96E8-74EA1DD2D1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B3655-46A7-4510-A69D-4626BB2EC7E9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BBC835-DC70-46B3-A3FF-BAE0E16B1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68C51B3-DD3D-406C-A65D-B7A1860D5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F43C4-680F-4DC1-B4A2-9E66643C8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408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1+Peter+5:10&amp;version=NKJ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602BF5-6AD0-4A86-B61C-4F8CC7DCA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25C5B9-7ECE-4EEF-ADCB-660B49846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45348"/>
            <a:ext cx="11887200" cy="5167311"/>
          </a:xfrm>
        </p:spPr>
        <p:txBody>
          <a:bodyPr/>
          <a:lstStyle/>
          <a:p>
            <a:pPr marL="0" indent="0">
              <a:buNone/>
            </a:pPr>
            <a:r>
              <a:rPr lang="en-US" sz="3200" i="1" baseline="30000" dirty="0">
                <a:solidFill>
                  <a:schemeClr val="bg1"/>
                </a:solidFill>
              </a:rPr>
              <a:t>10 </a:t>
            </a:r>
            <a:r>
              <a:rPr lang="en-US" sz="3200" i="1" dirty="0">
                <a:solidFill>
                  <a:schemeClr val="bg1"/>
                </a:solidFill>
              </a:rPr>
              <a:t>But may</a:t>
            </a:r>
            <a:r>
              <a:rPr lang="en-US" sz="3200" i="1" baseline="30000" dirty="0">
                <a:solidFill>
                  <a:schemeClr val="bg1"/>
                </a:solidFill>
              </a:rPr>
              <a:t>[</a:t>
            </a:r>
            <a:r>
              <a:rPr lang="en-US" sz="3200" i="1" baseline="30000" dirty="0">
                <a:solidFill>
                  <a:schemeClr val="bg1"/>
                </a:solidFill>
                <a:hlinkClick r:id="rId2" tooltip="See footnote a"/>
              </a:rPr>
              <a:t>a</a:t>
            </a:r>
            <a:r>
              <a:rPr lang="en-US" sz="3200" i="1" baseline="30000" dirty="0">
                <a:solidFill>
                  <a:schemeClr val="bg1"/>
                </a:solidFill>
              </a:rPr>
              <a:t>]</a:t>
            </a:r>
            <a:r>
              <a:rPr lang="en-US" sz="3200" i="1" dirty="0">
                <a:solidFill>
                  <a:schemeClr val="bg1"/>
                </a:solidFill>
              </a:rPr>
              <a:t> the </a:t>
            </a:r>
            <a:r>
              <a:rPr lang="en-US" sz="3200" i="1" dirty="0">
                <a:solidFill>
                  <a:srgbClr val="FFFF00"/>
                </a:solidFill>
              </a:rPr>
              <a:t>God of all grace</a:t>
            </a:r>
            <a:r>
              <a:rPr lang="en-US" sz="3200" i="1" dirty="0">
                <a:solidFill>
                  <a:schemeClr val="bg1"/>
                </a:solidFill>
              </a:rPr>
              <a:t>, who called us</a:t>
            </a:r>
            <a:r>
              <a:rPr lang="en-US" sz="3200" i="1" baseline="30000" dirty="0">
                <a:solidFill>
                  <a:schemeClr val="bg1"/>
                </a:solidFill>
              </a:rPr>
              <a:t>[</a:t>
            </a:r>
            <a:r>
              <a:rPr lang="en-US" sz="3200" i="1" baseline="30000" dirty="0">
                <a:solidFill>
                  <a:schemeClr val="bg1"/>
                </a:solidFill>
                <a:hlinkClick r:id="rId2" tooltip="See footnote b"/>
              </a:rPr>
              <a:t>b</a:t>
            </a:r>
            <a:r>
              <a:rPr lang="en-US" sz="3200" i="1" baseline="30000" dirty="0">
                <a:solidFill>
                  <a:schemeClr val="bg1"/>
                </a:solidFill>
              </a:rPr>
              <a:t>]</a:t>
            </a:r>
            <a:r>
              <a:rPr lang="en-US" sz="3200" i="1" dirty="0">
                <a:solidFill>
                  <a:schemeClr val="bg1"/>
                </a:solidFill>
              </a:rPr>
              <a:t> to His eternal glory by Christ Jesus, after you have suffered a while, perfect, establish, strengthen, and settle you. (I Pt. 5:10)</a:t>
            </a:r>
          </a:p>
          <a:p>
            <a:pPr marL="0" indent="0">
              <a:buNone/>
            </a:pPr>
            <a:endParaRPr lang="en-US" sz="32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i="1" baseline="30000" dirty="0">
                <a:solidFill>
                  <a:schemeClr val="bg1"/>
                </a:solidFill>
              </a:rPr>
              <a:t>14 </a:t>
            </a:r>
            <a:r>
              <a:rPr lang="en-US" sz="3200" i="1" dirty="0">
                <a:solidFill>
                  <a:schemeClr val="bg1"/>
                </a:solidFill>
              </a:rPr>
              <a:t>And the Word became flesh and dwelt among us, and we beheld His glory, the glory as of the only begotten of the Father, </a:t>
            </a:r>
            <a:r>
              <a:rPr lang="en-US" sz="3200" i="1" dirty="0">
                <a:solidFill>
                  <a:srgbClr val="FFFF00"/>
                </a:solidFill>
              </a:rPr>
              <a:t>full of grace </a:t>
            </a:r>
            <a:r>
              <a:rPr lang="en-US" sz="3200" i="1" dirty="0">
                <a:solidFill>
                  <a:schemeClr val="bg1"/>
                </a:solidFill>
              </a:rPr>
              <a:t>and truth.  (Jn. 1:14)</a:t>
            </a:r>
          </a:p>
          <a:p>
            <a:pPr marL="0" indent="0">
              <a:buNone/>
            </a:pPr>
            <a:endParaRPr lang="en-US" sz="32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i="1" baseline="30000" dirty="0">
                <a:solidFill>
                  <a:schemeClr val="bg1"/>
                </a:solidFill>
              </a:rPr>
              <a:t>7 </a:t>
            </a:r>
            <a:r>
              <a:rPr lang="en-US" sz="3200" i="1" dirty="0">
                <a:solidFill>
                  <a:schemeClr val="bg1"/>
                </a:solidFill>
              </a:rPr>
              <a:t>In Him we have redemption through His blood, the forgiveness of sins, according to </a:t>
            </a:r>
            <a:r>
              <a:rPr lang="en-US" sz="3200" i="1" dirty="0">
                <a:solidFill>
                  <a:srgbClr val="FFFF00"/>
                </a:solidFill>
              </a:rPr>
              <a:t>the riches of His grace </a:t>
            </a:r>
            <a:r>
              <a:rPr lang="en-US" sz="3200" i="1" dirty="0">
                <a:solidFill>
                  <a:schemeClr val="bg1"/>
                </a:solidFill>
              </a:rPr>
              <a:t>(Eph. 1:7)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793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8E43D5-03E7-4B92-BF0D-BBC5ACA3E4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33225"/>
            <a:ext cx="9144000" cy="1376363"/>
          </a:xfrm>
        </p:spPr>
        <p:txBody>
          <a:bodyPr/>
          <a:lstStyle/>
          <a:p>
            <a:r>
              <a:rPr lang="en-US" b="1" i="1" dirty="0">
                <a:solidFill>
                  <a:srgbClr val="FFFF00"/>
                </a:solidFill>
              </a:rPr>
              <a:t>Learning From Grace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CC300D8-3E09-4CB6-929E-546FEE226F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0680" y="1909584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Titus 2:11-14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312E307-37DD-4866-A942-C810C2740173}"/>
              </a:ext>
            </a:extLst>
          </p:cNvPr>
          <p:cNvSpPr txBox="1"/>
          <p:nvPr/>
        </p:nvSpPr>
        <p:spPr>
          <a:xfrm>
            <a:off x="5654040" y="3154684"/>
            <a:ext cx="161294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</a:rPr>
              <a:t>G</a:t>
            </a:r>
            <a:r>
              <a:rPr lang="en-US" sz="3200" dirty="0">
                <a:solidFill>
                  <a:srgbClr val="FFFF00"/>
                </a:solidFill>
              </a:rPr>
              <a:t>od’s</a:t>
            </a:r>
          </a:p>
          <a:p>
            <a:r>
              <a:rPr lang="en-US" sz="4000" dirty="0">
                <a:solidFill>
                  <a:srgbClr val="FFFF00"/>
                </a:solidFill>
              </a:rPr>
              <a:t>R</a:t>
            </a:r>
            <a:r>
              <a:rPr lang="en-US" sz="3200" dirty="0">
                <a:solidFill>
                  <a:srgbClr val="FFFF00"/>
                </a:solidFill>
              </a:rPr>
              <a:t>iches</a:t>
            </a:r>
          </a:p>
          <a:p>
            <a:r>
              <a:rPr lang="en-US" sz="4000" dirty="0">
                <a:solidFill>
                  <a:srgbClr val="FFFF00"/>
                </a:solidFill>
              </a:rPr>
              <a:t>A</a:t>
            </a:r>
            <a:r>
              <a:rPr lang="en-US" sz="3200" dirty="0">
                <a:solidFill>
                  <a:srgbClr val="FFFF00"/>
                </a:solidFill>
              </a:rPr>
              <a:t>t</a:t>
            </a:r>
          </a:p>
          <a:p>
            <a:r>
              <a:rPr lang="en-US" sz="4000" dirty="0">
                <a:solidFill>
                  <a:srgbClr val="FFFF00"/>
                </a:solidFill>
              </a:rPr>
              <a:t>C</a:t>
            </a:r>
            <a:r>
              <a:rPr lang="en-US" sz="3200" dirty="0">
                <a:solidFill>
                  <a:srgbClr val="FFFF00"/>
                </a:solidFill>
              </a:rPr>
              <a:t>hrist’s</a:t>
            </a:r>
          </a:p>
          <a:p>
            <a:r>
              <a:rPr lang="en-US" sz="4000" dirty="0">
                <a:solidFill>
                  <a:srgbClr val="FFFF00"/>
                </a:solidFill>
              </a:rPr>
              <a:t>E</a:t>
            </a:r>
            <a:r>
              <a:rPr lang="en-US" sz="3200" dirty="0">
                <a:solidFill>
                  <a:srgbClr val="FFFF00"/>
                </a:solidFill>
              </a:rPr>
              <a:t>xpense</a:t>
            </a:r>
          </a:p>
        </p:txBody>
      </p:sp>
    </p:spTree>
    <p:extLst>
      <p:ext uri="{BB962C8B-B14F-4D97-AF65-F5344CB8AC3E}">
        <p14:creationId xmlns:p14="http://schemas.microsoft.com/office/powerpoint/2010/main" xmlns="" val="357730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BDDBF9-35D1-4BF8-B78A-146F4F040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FF00"/>
                </a:solidFill>
              </a:rPr>
              <a:t>Learning from Grace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57076F-85CA-4B75-8B54-DF63A708A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" y="1690690"/>
            <a:ext cx="11856720" cy="4999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baseline="30000" dirty="0">
                <a:solidFill>
                  <a:schemeClr val="bg1"/>
                </a:solidFill>
              </a:rPr>
              <a:t>11 </a:t>
            </a:r>
            <a:r>
              <a:rPr lang="en-US" sz="3600" i="1" dirty="0">
                <a:solidFill>
                  <a:schemeClr val="bg1"/>
                </a:solidFill>
              </a:rPr>
              <a:t>For the </a:t>
            </a:r>
            <a:r>
              <a:rPr lang="en-US" sz="3600" i="1" dirty="0">
                <a:solidFill>
                  <a:srgbClr val="FFFF00"/>
                </a:solidFill>
              </a:rPr>
              <a:t>grace of God </a:t>
            </a:r>
            <a:r>
              <a:rPr lang="en-US" sz="3600" i="1" dirty="0">
                <a:solidFill>
                  <a:schemeClr val="bg1"/>
                </a:solidFill>
              </a:rPr>
              <a:t>that brings salvation has appeared to all men, </a:t>
            </a:r>
            <a:r>
              <a:rPr lang="en-US" sz="3600" i="1" baseline="30000" dirty="0">
                <a:solidFill>
                  <a:schemeClr val="bg1"/>
                </a:solidFill>
              </a:rPr>
              <a:t>12 </a:t>
            </a:r>
            <a:r>
              <a:rPr lang="en-US" sz="3600" i="1" dirty="0">
                <a:solidFill>
                  <a:srgbClr val="FFFF00"/>
                </a:solidFill>
              </a:rPr>
              <a:t>teaching us </a:t>
            </a:r>
            <a:r>
              <a:rPr lang="en-US" sz="3600" i="1" dirty="0">
                <a:solidFill>
                  <a:schemeClr val="bg1"/>
                </a:solidFill>
              </a:rPr>
              <a:t>that, denying ungodliness and worldly lusts, we should live soberly, righteously, and godly in the present age, </a:t>
            </a:r>
            <a:r>
              <a:rPr lang="en-US" sz="3600" i="1" baseline="30000" dirty="0">
                <a:solidFill>
                  <a:schemeClr val="bg1"/>
                </a:solidFill>
              </a:rPr>
              <a:t>13 </a:t>
            </a:r>
            <a:r>
              <a:rPr lang="en-US" sz="3600" i="1" dirty="0">
                <a:solidFill>
                  <a:schemeClr val="bg1"/>
                </a:solidFill>
              </a:rPr>
              <a:t>looking for the blessed hope and glorious appearing of our great God and Savior Jesus Christ, </a:t>
            </a:r>
            <a:r>
              <a:rPr lang="en-US" sz="3600" i="1" baseline="30000" dirty="0">
                <a:solidFill>
                  <a:schemeClr val="bg1"/>
                </a:solidFill>
              </a:rPr>
              <a:t>14 </a:t>
            </a:r>
            <a:r>
              <a:rPr lang="en-US" sz="3600" i="1" dirty="0">
                <a:solidFill>
                  <a:schemeClr val="bg1"/>
                </a:solidFill>
              </a:rPr>
              <a:t>who gave Himself for us, that He might redeem us from every lawless deed and purify for Himself His own special people, zealous for good works.  (Titus 2:11-14)</a:t>
            </a:r>
          </a:p>
        </p:txBody>
      </p:sp>
    </p:spTree>
    <p:extLst>
      <p:ext uri="{BB962C8B-B14F-4D97-AF65-F5344CB8AC3E}">
        <p14:creationId xmlns:p14="http://schemas.microsoft.com/office/powerpoint/2010/main" xmlns="" val="397713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CBD916-1420-4150-8F32-853E73925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2" y="212726"/>
            <a:ext cx="7195969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00"/>
                </a:solidFill>
                <a:latin typeface="+mn-lt"/>
              </a:rPr>
              <a:t>Grace Teaches Us (Titus 2:11-14)</a:t>
            </a:r>
            <a:br>
              <a:rPr lang="en-US" b="1" dirty="0">
                <a:solidFill>
                  <a:srgbClr val="FFFF00"/>
                </a:solidFill>
                <a:latin typeface="+mn-lt"/>
              </a:rPr>
            </a:br>
            <a:r>
              <a:rPr lang="en-US" b="1" dirty="0">
                <a:solidFill>
                  <a:srgbClr val="FFFF00"/>
                </a:solidFill>
                <a:latin typeface="+mn-lt"/>
              </a:rPr>
              <a:t>	There are things to: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D44284-F1A4-4BD8-BFB3-B23336606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1825625"/>
            <a:ext cx="11216640" cy="48196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b="1" dirty="0">
                <a:solidFill>
                  <a:srgbClr val="FFFF00"/>
                </a:solidFill>
              </a:rPr>
              <a:t>  Stay Away From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Ungodliness</a:t>
            </a: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Deny: decisiveness and a commitment to the decision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Worldly lusts</a:t>
            </a: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We are not to love the world (I Jn. 2:15-17)</a:t>
            </a: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Do not lay up treasures on earth (Mt. 6:19-24)</a:t>
            </a: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You cannot “have it both ways” (James 4:4)</a:t>
            </a: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Where do we set our affections? (Col. 3:1-10)</a:t>
            </a:r>
          </a:p>
        </p:txBody>
      </p:sp>
      <p:pic>
        <p:nvPicPr>
          <p:cNvPr id="4" name="Content Placeholder 4" descr="A close up of a sign&#10;&#10;Description generated with very high confidence">
            <a:extLst>
              <a:ext uri="{FF2B5EF4-FFF2-40B4-BE49-F238E27FC236}">
                <a16:creationId xmlns:a16="http://schemas.microsoft.com/office/drawing/2014/main" xmlns="" id="{CD006C20-2ED9-40C0-A924-D7746C5F61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09731" y="136843"/>
            <a:ext cx="4145111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69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CBD916-1420-4150-8F32-853E73925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" y="212726"/>
            <a:ext cx="7452360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00"/>
                </a:solidFill>
                <a:latin typeface="+mn-lt"/>
              </a:rPr>
              <a:t>Grace Teaches Us (Titus 2:11-14)</a:t>
            </a:r>
            <a:br>
              <a:rPr lang="en-US" b="1" dirty="0">
                <a:solidFill>
                  <a:srgbClr val="FFFF00"/>
                </a:solidFill>
                <a:latin typeface="+mn-lt"/>
              </a:rPr>
            </a:br>
            <a:r>
              <a:rPr lang="en-US" b="1" dirty="0">
                <a:solidFill>
                  <a:srgbClr val="FFFF00"/>
                </a:solidFill>
                <a:latin typeface="+mn-lt"/>
              </a:rPr>
              <a:t>	There are things to: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D44284-F1A4-4BD8-BFB3-B23336606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1825625"/>
            <a:ext cx="11216640" cy="48196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b="1" dirty="0">
                <a:solidFill>
                  <a:srgbClr val="FFFF00"/>
                </a:solidFill>
              </a:rPr>
              <a:t>  Hold On To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Sobriety</a:t>
            </a: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This will take active steps (I Pt. 1:13)</a:t>
            </a: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Understand the risks (I Pt. 5:8)</a:t>
            </a: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You cannot sleepwalk through life (I Thess. 5:6-7)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Righteousness</a:t>
            </a: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Wake up! (I Cor. 15:34)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Godliness</a:t>
            </a: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God will deliver (2 Pt. 2:9)</a:t>
            </a:r>
          </a:p>
        </p:txBody>
      </p:sp>
      <p:pic>
        <p:nvPicPr>
          <p:cNvPr id="4" name="Content Placeholder 4" descr="A close up of a sign&#10;&#10;Description generated with very high confidence">
            <a:extLst>
              <a:ext uri="{FF2B5EF4-FFF2-40B4-BE49-F238E27FC236}">
                <a16:creationId xmlns:a16="http://schemas.microsoft.com/office/drawing/2014/main" xmlns="" id="{B9F2E166-407A-4B86-AB54-8E655C2032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09731" y="136843"/>
            <a:ext cx="4145111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7488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CBD916-1420-4150-8F32-853E73925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" y="212726"/>
            <a:ext cx="7254240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00"/>
                </a:solidFill>
                <a:latin typeface="+mn-lt"/>
              </a:rPr>
              <a:t>Grace Teaches Us (Titus 2:11-14)</a:t>
            </a:r>
            <a:br>
              <a:rPr lang="en-US" b="1" dirty="0">
                <a:solidFill>
                  <a:srgbClr val="FFFF00"/>
                </a:solidFill>
                <a:latin typeface="+mn-lt"/>
              </a:rPr>
            </a:br>
            <a:r>
              <a:rPr lang="en-US" b="1" dirty="0">
                <a:solidFill>
                  <a:srgbClr val="FFFF00"/>
                </a:solidFill>
                <a:latin typeface="+mn-lt"/>
              </a:rPr>
              <a:t>	There are things to: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D44284-F1A4-4BD8-BFB3-B23336606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1825625"/>
            <a:ext cx="11216640" cy="48196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b="1" dirty="0">
                <a:solidFill>
                  <a:srgbClr val="FFFF00"/>
                </a:solidFill>
              </a:rPr>
              <a:t>  Prepare For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A blessed hope (I John 3:1-3)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The glorious appearing of our great God</a:t>
            </a:r>
          </a:p>
          <a:p>
            <a:pPr marL="914400" lvl="2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4" name="Content Placeholder 4" descr="A close up of a sign&#10;&#10;Description generated with very high confidence">
            <a:extLst>
              <a:ext uri="{FF2B5EF4-FFF2-40B4-BE49-F238E27FC236}">
                <a16:creationId xmlns:a16="http://schemas.microsoft.com/office/drawing/2014/main" xmlns="" id="{E14496A1-8D64-494C-BD05-2190F3949D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09731" y="136843"/>
            <a:ext cx="4145111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6392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CBD916-1420-4150-8F32-853E73925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" y="212726"/>
            <a:ext cx="7239000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00"/>
                </a:solidFill>
                <a:latin typeface="+mn-lt"/>
              </a:rPr>
              <a:t>Grace Teaches Us (Titus 2:11-14)</a:t>
            </a:r>
            <a:br>
              <a:rPr lang="en-US" b="1" dirty="0">
                <a:solidFill>
                  <a:srgbClr val="FFFF00"/>
                </a:solidFill>
                <a:latin typeface="+mn-lt"/>
              </a:rPr>
            </a:br>
            <a:r>
              <a:rPr lang="en-US" b="1" dirty="0">
                <a:solidFill>
                  <a:srgbClr val="FFFF00"/>
                </a:solidFill>
                <a:latin typeface="+mn-lt"/>
              </a:rPr>
              <a:t>	There are things to: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D44284-F1A4-4BD8-BFB3-B23336606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1813246"/>
            <a:ext cx="11917680" cy="49079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b="1" dirty="0">
                <a:solidFill>
                  <a:srgbClr val="FFFF00"/>
                </a:solidFill>
              </a:rPr>
              <a:t>  Get Excited About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Redemption from lawlessness 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Cleansed for a special relationship (I Pt. 1:22; 2:9; I Cor. 6:19-20) 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Good works</a:t>
            </a:r>
            <a:r>
              <a:rPr lang="en-US" sz="3200">
                <a:solidFill>
                  <a:schemeClr val="bg1"/>
                </a:solidFill>
              </a:rPr>
              <a:t>: Jesus was “God of the towel”</a:t>
            </a:r>
            <a:endParaRPr lang="en-US" sz="3200" dirty="0">
              <a:solidFill>
                <a:schemeClr val="bg1"/>
              </a:solidFill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The opportunity to speak these things! (:15)</a:t>
            </a:r>
          </a:p>
        </p:txBody>
      </p:sp>
      <p:pic>
        <p:nvPicPr>
          <p:cNvPr id="4" name="Content Placeholder 4" descr="A close up of a sign&#10;&#10;Description generated with very high confidence">
            <a:extLst>
              <a:ext uri="{FF2B5EF4-FFF2-40B4-BE49-F238E27FC236}">
                <a16:creationId xmlns:a16="http://schemas.microsoft.com/office/drawing/2014/main" xmlns="" id="{6D299A24-F359-4C39-AD69-4FA7D62A7D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09731" y="136843"/>
            <a:ext cx="4145111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386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DF1858-940D-4577-A4A5-2FCB8B914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D2A28C-2DB4-44BF-A22F-1B14CD01A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481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5609</TotalTime>
  <Words>229</Words>
  <Application>Microsoft Office PowerPoint</Application>
  <PresentationFormat>Custom</PresentationFormat>
  <Paragraphs>44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Learning From Grace</vt:lpstr>
      <vt:lpstr>Learning from Grace</vt:lpstr>
      <vt:lpstr>Grace Teaches Us (Titus 2:11-14)  There are things to:</vt:lpstr>
      <vt:lpstr>Grace Teaches Us (Titus 2:11-14)  There are things to:</vt:lpstr>
      <vt:lpstr>Grace Teaches Us (Titus 2:11-14)  There are things to:</vt:lpstr>
      <vt:lpstr>Grace Teaches Us (Titus 2:11-14)  There are things to: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From Grace</dc:title>
  <dc:creator>Jeb Reaves</dc:creator>
  <cp:lastModifiedBy>SHCOC</cp:lastModifiedBy>
  <cp:revision>23</cp:revision>
  <dcterms:created xsi:type="dcterms:W3CDTF">2017-11-22T19:17:41Z</dcterms:created>
  <dcterms:modified xsi:type="dcterms:W3CDTF">2017-11-26T17:14:14Z</dcterms:modified>
</cp:coreProperties>
</file>