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9" r:id="rId5"/>
    <p:sldId id="258"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16ADC-8243-426F-9F90-A39FEE8F9D41}" type="datetimeFigureOut">
              <a:rPr lang="en-US" smtClean="0"/>
              <a:pPr/>
              <a:t>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75B22-BFDF-482D-BAE9-FDA211A10C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p:spPr>
        <p:txBody>
          <a:bodyPr/>
          <a:lstStyle/>
          <a:p>
            <a:fld id="{9CD0878A-BAF4-47F8-9B23-A4048A9CDE3C}" type="slidenum">
              <a:rPr lang="en-US">
                <a:ea typeface="Lucida Sans Unicode" charset="0"/>
              </a:rPr>
              <a:pPr/>
              <a:t>1</a:t>
            </a:fld>
            <a:endParaRPr lang="en-US">
              <a:ea typeface="Lucida Sans Unicode" charset="0"/>
            </a:endParaRPr>
          </a:p>
        </p:txBody>
      </p:sp>
      <p:sp>
        <p:nvSpPr>
          <p:cNvPr id="88067" name="Rectangle 1"/>
          <p:cNvSpPr txBox="1">
            <a:spLocks noGrp="1" noRot="1" noChangeAspect="1" noChangeArrowheads="1" noTextEdit="1"/>
          </p:cNvSpPr>
          <p:nvPr>
            <p:ph type="sldImg"/>
          </p:nvPr>
        </p:nvSpPr>
        <p:spPr>
          <a:xfrm>
            <a:off x="1143000" y="685800"/>
            <a:ext cx="4572000" cy="3429000"/>
          </a:xfrm>
          <a:ln/>
        </p:spPr>
      </p:sp>
      <p:sp>
        <p:nvSpPr>
          <p:cNvPr id="88068" name="Rectangle 2"/>
          <p:cNvSpPr txBox="1">
            <a:spLocks noGrp="1" noChangeArrowheads="1"/>
          </p:cNvSpPr>
          <p:nvPr>
            <p:ph type="body" idx="1"/>
          </p:nvPr>
        </p:nvSpPr>
        <p:spPr>
          <a:xfrm>
            <a:off x="685800" y="4343400"/>
            <a:ext cx="5486400" cy="4114800"/>
          </a:xfrm>
          <a:noFill/>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547A17F-99C0-4FD0-A215-E743AA5B4E3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47A17F-99C0-4FD0-A215-E743AA5B4E3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47A17F-99C0-4FD0-A215-E743AA5B4E3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47A17F-99C0-4FD0-A215-E743AA5B4E3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47A17F-99C0-4FD0-A215-E743AA5B4E3E}"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47A17F-99C0-4FD0-A215-E743AA5B4E3E}"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47A17F-99C0-4FD0-A215-E743AA5B4E3E}" type="datetimeFigureOut">
              <a:rPr lang="en-US" smtClean="0"/>
              <a:pPr/>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47A17F-99C0-4FD0-A215-E743AA5B4E3E}" type="datetimeFigureOut">
              <a:rPr lang="en-US" smtClean="0"/>
              <a:pPr/>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7A17F-99C0-4FD0-A215-E743AA5B4E3E}" type="datetimeFigureOut">
              <a:rPr lang="en-US" smtClean="0"/>
              <a:pPr/>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47A17F-99C0-4FD0-A215-E743AA5B4E3E}"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47A17F-99C0-4FD0-A215-E743AA5B4E3E}"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AA8E2-8D90-4A81-8B9E-66021B37E0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accent6">
              <a:lumMod val="50000"/>
              <a:alpha val="40000"/>
            </a:schemeClr>
          </a:solidFill>
          <a:effectLst>
            <a:outerShdw blurRad="76200" dist="38100" dir="2700000" algn="tl" rotWithShape="0">
              <a:schemeClr val="accent6">
                <a:lumMod val="20000"/>
                <a:lumOff val="80000"/>
                <a:alpha val="50000"/>
              </a:scheme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accent6">
              <a:lumMod val="50000"/>
              <a:alpha val="40000"/>
            </a:schemeClr>
          </a:solidFill>
          <a:effectLst>
            <a:outerShdw blurRad="76200" dist="38100" dir="2700000" algn="tl" rotWithShape="0">
              <a:schemeClr val="accent6">
                <a:lumMod val="20000"/>
                <a:lumOff val="80000"/>
                <a:alpha val="50000"/>
              </a:schemeClr>
            </a:outerShdw>
          </a:effectLst>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a:solidFill>
            <a:schemeClr val="accent6">
              <a:lumMod val="50000"/>
              <a:alpha val="40000"/>
            </a:schemeClr>
          </a:solidFill>
          <a:effectLst>
            <a:outerShdw blurRad="76200" dist="38100" dir="2700000" algn="tl" rotWithShape="0">
              <a:schemeClr val="accent6">
                <a:lumMod val="20000"/>
                <a:lumOff val="80000"/>
                <a:alpha val="50000"/>
              </a:schemeClr>
            </a:outerShdw>
          </a:effectLst>
        </p:spPr>
        <p:txBody>
          <a:bodyPr vert="horz" lIns="91440" tIns="45720" rIns="91440" bIns="45720" rtlCol="0" anchor="ctr"/>
          <a:lstStyle>
            <a:lvl1pPr algn="l">
              <a:defRPr sz="1200">
                <a:solidFill>
                  <a:schemeClr val="tx1">
                    <a:lumMod val="95000"/>
                    <a:lumOff val="5000"/>
                  </a:schemeClr>
                </a:solidFill>
              </a:defRPr>
            </a:lvl1pPr>
          </a:lstStyle>
          <a:p>
            <a:fld id="{8547A17F-99C0-4FD0-A215-E743AA5B4E3E}" type="datetimeFigureOut">
              <a:rPr lang="en-US" smtClean="0"/>
              <a:pPr/>
              <a:t>11/5/2017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a:solidFill>
            <a:schemeClr val="accent6">
              <a:lumMod val="50000"/>
              <a:alpha val="40000"/>
            </a:schemeClr>
          </a:solidFill>
          <a:effectLst>
            <a:outerShdw blurRad="76200" dist="38100" dir="2700000" algn="tl" rotWithShape="0">
              <a:schemeClr val="accent6">
                <a:lumMod val="20000"/>
                <a:lumOff val="80000"/>
                <a:alpha val="50000"/>
              </a:schemeClr>
            </a:outerShdw>
          </a:effectLst>
        </p:spPr>
        <p:txBody>
          <a:bodyPr vert="horz" lIns="91440" tIns="45720" rIns="91440" bIns="45720" rtlCol="0" anchor="ctr"/>
          <a:lstStyle>
            <a:lvl1pPr algn="ctr">
              <a:defRPr sz="1200">
                <a:solidFill>
                  <a:schemeClr val="tx1">
                    <a:lumMod val="95000"/>
                    <a:lumOff val="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a:solidFill>
            <a:schemeClr val="accent6">
              <a:lumMod val="50000"/>
              <a:alpha val="40000"/>
            </a:schemeClr>
          </a:solidFill>
          <a:effectLst>
            <a:outerShdw blurRad="76200" dist="38100" dir="2700000" algn="tl" rotWithShape="0">
              <a:schemeClr val="accent6">
                <a:lumMod val="20000"/>
                <a:lumOff val="80000"/>
                <a:alpha val="50000"/>
              </a:schemeClr>
            </a:outerShdw>
          </a:effectLst>
        </p:spPr>
        <p:txBody>
          <a:bodyPr vert="horz" lIns="91440" tIns="45720" rIns="91440" bIns="45720" rtlCol="0" anchor="ctr"/>
          <a:lstStyle>
            <a:lvl1pPr algn="r">
              <a:defRPr sz="1200">
                <a:solidFill>
                  <a:schemeClr val="tx1">
                    <a:lumMod val="95000"/>
                    <a:lumOff val="5000"/>
                  </a:schemeClr>
                </a:solidFill>
              </a:defRPr>
            </a:lvl1pPr>
          </a:lstStyle>
          <a:p>
            <a:fld id="{944AA8E2-8D90-4A81-8B9E-66021B37E0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lumMod val="95000"/>
              <a:lumOff val="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95000"/>
              <a:lumOff val="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95000"/>
              <a:lumOff val="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95000"/>
              <a:lumOff val="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6477000" y="274638"/>
            <a:ext cx="2438400" cy="6126162"/>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a:t>Scribal Seals</a:t>
            </a:r>
            <a:br>
              <a:rPr lang="en-US" sz="4000" dirty="0"/>
            </a:br>
            <a:r>
              <a:rPr lang="en-US" sz="1600" dirty="0"/>
              <a:t/>
            </a:r>
            <a:br>
              <a:rPr lang="en-US" sz="1600" dirty="0"/>
            </a:br>
            <a:r>
              <a:rPr lang="en-US" sz="2000" dirty="0"/>
              <a:t>Impressions made by scribes on clay seals are known as bullae.  Hundreds of these have been found in Palestine dating to Bible times.  Several contain the names of O.T. characters.</a:t>
            </a:r>
          </a:p>
        </p:txBody>
      </p:sp>
      <p:pic>
        <p:nvPicPr>
          <p:cNvPr id="37891" name="Picture 2"/>
          <p:cNvPicPr>
            <a:picLocks noChangeAspect="1" noChangeArrowheads="1"/>
          </p:cNvPicPr>
          <p:nvPr/>
        </p:nvPicPr>
        <p:blipFill>
          <a:blip r:embed="rId3" cstate="print"/>
          <a:srcRect/>
          <a:stretch>
            <a:fillRect/>
          </a:stretch>
        </p:blipFill>
        <p:spPr bwMode="auto">
          <a:xfrm>
            <a:off x="0" y="0"/>
            <a:ext cx="6305550" cy="685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4648200" cy="1143000"/>
          </a:xfrm>
          <a:noFill/>
        </p:spPr>
        <p:txBody>
          <a:bodyPr>
            <a:normAutofit fontScale="90000"/>
          </a:bodyPr>
          <a:lstStyle/>
          <a:p>
            <a:r>
              <a:rPr lang="en-US" dirty="0"/>
              <a:t>Jehoiakim burns the word of God</a:t>
            </a:r>
          </a:p>
        </p:txBody>
      </p:sp>
      <p:sp>
        <p:nvSpPr>
          <p:cNvPr id="3" name="Content Placeholder 2"/>
          <p:cNvSpPr>
            <a:spLocks noGrp="1"/>
          </p:cNvSpPr>
          <p:nvPr>
            <p:ph idx="1"/>
          </p:nvPr>
        </p:nvSpPr>
        <p:spPr>
          <a:xfrm>
            <a:off x="0" y="2209800"/>
            <a:ext cx="9144000" cy="4648200"/>
          </a:xfrm>
          <a:noFill/>
        </p:spPr>
        <p:txBody>
          <a:bodyPr>
            <a:normAutofit fontScale="92500" lnSpcReduction="20000"/>
          </a:bodyPr>
          <a:lstStyle/>
          <a:p>
            <a:pPr>
              <a:buNone/>
            </a:pPr>
            <a:r>
              <a:rPr lang="en-US" dirty="0"/>
              <a:t> 22 Now the king was sitting in the winter house in the ninth month, with a fire burning on the hearth before him.</a:t>
            </a:r>
          </a:p>
          <a:p>
            <a:pPr>
              <a:buNone/>
            </a:pPr>
            <a:r>
              <a:rPr lang="en-US" dirty="0"/>
              <a:t> 23 And it happened, when </a:t>
            </a:r>
            <a:r>
              <a:rPr lang="en-US" dirty="0" err="1"/>
              <a:t>Jehudi</a:t>
            </a:r>
            <a:r>
              <a:rPr lang="en-US" dirty="0"/>
              <a:t> had read three or four columns, that the king cut it with the scribe's knife and cast it into the fire that was on the hearth, until all the scroll was consumed in the fire that was on the hearth.</a:t>
            </a:r>
          </a:p>
          <a:p>
            <a:pPr>
              <a:buNone/>
            </a:pPr>
            <a:r>
              <a:rPr lang="en-US" dirty="0"/>
              <a:t> 24 Yet they were not afraid, nor did they tear their garments, the king nor any of his servants who heard all these words.</a:t>
            </a:r>
          </a:p>
          <a:p>
            <a:pPr>
              <a:buNone/>
            </a:pPr>
            <a:endParaRPr lang="en-US" dirty="0"/>
          </a:p>
        </p:txBody>
      </p:sp>
      <p:pic>
        <p:nvPicPr>
          <p:cNvPr id="6" name="Picture 6"/>
          <p:cNvPicPr>
            <a:picLocks noChangeAspect="1" noChangeArrowheads="1"/>
          </p:cNvPicPr>
          <p:nvPr/>
        </p:nvPicPr>
        <p:blipFill>
          <a:blip r:embed="rId2" cstate="print"/>
          <a:srcRect/>
          <a:stretch>
            <a:fillRect/>
          </a:stretch>
        </p:blipFill>
        <p:spPr bwMode="auto">
          <a:xfrm>
            <a:off x="6248400" y="152400"/>
            <a:ext cx="2743200" cy="1903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619548"/>
            <a:ext cx="4648200" cy="1143000"/>
          </a:xfrm>
          <a:noFill/>
        </p:spPr>
        <p:txBody>
          <a:bodyPr>
            <a:normAutofit fontScale="90000"/>
          </a:bodyPr>
          <a:lstStyle/>
          <a:p>
            <a:r>
              <a:rPr lang="en-US" dirty="0">
                <a:solidFill>
                  <a:srgbClr val="CC0000"/>
                </a:solidFill>
              </a:rPr>
              <a:t>On Fire for the Lord: Acts 19:11-20</a:t>
            </a:r>
          </a:p>
        </p:txBody>
      </p:sp>
      <p:sp>
        <p:nvSpPr>
          <p:cNvPr id="3" name="Content Placeholder 2"/>
          <p:cNvSpPr>
            <a:spLocks noGrp="1"/>
          </p:cNvSpPr>
          <p:nvPr>
            <p:ph idx="1"/>
          </p:nvPr>
        </p:nvSpPr>
        <p:spPr>
          <a:xfrm>
            <a:off x="0" y="2339491"/>
            <a:ext cx="9144000" cy="5105400"/>
          </a:xfrm>
          <a:noFill/>
        </p:spPr>
        <p:txBody>
          <a:bodyPr>
            <a:normAutofit/>
          </a:bodyPr>
          <a:lstStyle/>
          <a:p>
            <a:pPr>
              <a:buNone/>
            </a:pPr>
            <a:r>
              <a:rPr lang="en-US" dirty="0">
                <a:solidFill>
                  <a:srgbClr val="CC0000"/>
                </a:solidFill>
              </a:rPr>
              <a:t>Connection with Christ</a:t>
            </a:r>
          </a:p>
          <a:p>
            <a:pPr>
              <a:buNone/>
            </a:pPr>
            <a:r>
              <a:rPr lang="en-US" sz="3100" dirty="0"/>
              <a:t>	Does the Lord know your name?</a:t>
            </a:r>
          </a:p>
          <a:p>
            <a:pPr>
              <a:buNone/>
            </a:pPr>
            <a:r>
              <a:rPr lang="en-US" sz="3100" dirty="0"/>
              <a:t>	Does the devil?</a:t>
            </a:r>
          </a:p>
          <a:p>
            <a:pPr>
              <a:buNone/>
            </a:pPr>
            <a:endParaRPr lang="en-US" sz="1000" dirty="0"/>
          </a:p>
          <a:p>
            <a:pPr>
              <a:buNone/>
            </a:pPr>
            <a:r>
              <a:rPr lang="en-US" dirty="0">
                <a:solidFill>
                  <a:srgbClr val="CC0000"/>
                </a:solidFill>
              </a:rPr>
              <a:t>Confession for Christ</a:t>
            </a:r>
          </a:p>
          <a:p>
            <a:pPr marL="0" indent="0">
              <a:buNone/>
            </a:pPr>
            <a:r>
              <a:rPr lang="en-US" sz="3100" dirty="0"/>
              <a:t>   The evidence brought about a response</a:t>
            </a:r>
          </a:p>
          <a:p>
            <a:pPr marL="0" indent="0">
              <a:buNone/>
            </a:pPr>
            <a:r>
              <a:rPr lang="en-US" sz="3100" dirty="0"/>
              <a:t>   Their confession and repentance was public</a:t>
            </a:r>
          </a:p>
          <a:p>
            <a:pPr marL="0" indent="0">
              <a:buNone/>
            </a:pPr>
            <a:endParaRPr lang="en-US" dirty="0"/>
          </a:p>
        </p:txBody>
      </p:sp>
      <p:pic>
        <p:nvPicPr>
          <p:cNvPr id="6" name="Picture 5"/>
          <p:cNvPicPr>
            <a:picLocks noChangeAspect="1" noChangeArrowheads="1"/>
          </p:cNvPicPr>
          <p:nvPr/>
        </p:nvPicPr>
        <p:blipFill>
          <a:blip r:embed="rId2" cstate="print"/>
          <a:srcRect/>
          <a:stretch>
            <a:fillRect/>
          </a:stretch>
        </p:blipFill>
        <p:spPr bwMode="auto">
          <a:xfrm>
            <a:off x="5715000" y="152401"/>
            <a:ext cx="3267075" cy="21762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1"/>
            <a:ext cx="4648200" cy="1143000"/>
          </a:xfrm>
          <a:noFill/>
        </p:spPr>
        <p:txBody>
          <a:bodyPr>
            <a:normAutofit fontScale="90000"/>
          </a:bodyPr>
          <a:lstStyle/>
          <a:p>
            <a:r>
              <a:rPr lang="en-US" dirty="0">
                <a:solidFill>
                  <a:srgbClr val="CC0000"/>
                </a:solidFill>
              </a:rPr>
              <a:t>On Fire for the Lord: Acts 19:11-20</a:t>
            </a:r>
          </a:p>
        </p:txBody>
      </p:sp>
      <p:sp>
        <p:nvSpPr>
          <p:cNvPr id="3" name="Content Placeholder 2"/>
          <p:cNvSpPr>
            <a:spLocks noGrp="1"/>
          </p:cNvSpPr>
          <p:nvPr>
            <p:ph idx="1"/>
          </p:nvPr>
        </p:nvSpPr>
        <p:spPr>
          <a:xfrm>
            <a:off x="0" y="2514600"/>
            <a:ext cx="9144000" cy="5105400"/>
          </a:xfrm>
          <a:noFill/>
        </p:spPr>
        <p:txBody>
          <a:bodyPr>
            <a:normAutofit/>
          </a:bodyPr>
          <a:lstStyle/>
          <a:p>
            <a:pPr>
              <a:buNone/>
            </a:pPr>
            <a:r>
              <a:rPr lang="en-US" dirty="0">
                <a:solidFill>
                  <a:srgbClr val="CC0000"/>
                </a:solidFill>
              </a:rPr>
              <a:t>Change in Christ</a:t>
            </a:r>
          </a:p>
          <a:p>
            <a:pPr>
              <a:buNone/>
            </a:pPr>
            <a:r>
              <a:rPr lang="en-US" sz="2800" dirty="0"/>
              <a:t>	Fruits of repentance were on display</a:t>
            </a:r>
          </a:p>
          <a:p>
            <a:pPr>
              <a:buNone/>
            </a:pPr>
            <a:r>
              <a:rPr lang="en-US" sz="2800" dirty="0"/>
              <a:t>	They “burned” bridges of relapse into old life</a:t>
            </a:r>
          </a:p>
          <a:p>
            <a:pPr>
              <a:buNone/>
            </a:pPr>
            <a:r>
              <a:rPr lang="en-US" sz="2800" dirty="0"/>
              <a:t>	We must define the “righteous opposite” of our sin</a:t>
            </a:r>
          </a:p>
          <a:p>
            <a:pPr>
              <a:buNone/>
            </a:pPr>
            <a:endParaRPr lang="en-US" sz="1000" dirty="0"/>
          </a:p>
          <a:p>
            <a:pPr>
              <a:buNone/>
            </a:pPr>
            <a:r>
              <a:rPr lang="en-US" dirty="0">
                <a:solidFill>
                  <a:srgbClr val="CC0000"/>
                </a:solidFill>
              </a:rPr>
              <a:t>Cost of Christ</a:t>
            </a:r>
          </a:p>
          <a:p>
            <a:pPr>
              <a:buNone/>
            </a:pPr>
            <a:r>
              <a:rPr lang="en-US" sz="2800" dirty="0"/>
              <a:t>	They had to “count as rubbish” in order to gain Christ</a:t>
            </a:r>
          </a:p>
          <a:p>
            <a:pPr>
              <a:buNone/>
            </a:pPr>
            <a:r>
              <a:rPr lang="en-US" sz="2800" dirty="0"/>
              <a:t>	The Apostles paid dearly for their faith </a:t>
            </a:r>
          </a:p>
          <a:p>
            <a:pPr>
              <a:buNone/>
            </a:pPr>
            <a:endParaRPr lang="en-US" dirty="0"/>
          </a:p>
        </p:txBody>
      </p:sp>
      <p:pic>
        <p:nvPicPr>
          <p:cNvPr id="6" name="Picture 5"/>
          <p:cNvPicPr>
            <a:picLocks noChangeAspect="1" noChangeArrowheads="1"/>
          </p:cNvPicPr>
          <p:nvPr/>
        </p:nvPicPr>
        <p:blipFill>
          <a:blip r:embed="rId2" cstate="print"/>
          <a:srcRect/>
          <a:stretch>
            <a:fillRect/>
          </a:stretch>
        </p:blipFill>
        <p:spPr bwMode="auto">
          <a:xfrm>
            <a:off x="5715000" y="152401"/>
            <a:ext cx="3267075" cy="21762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659763"/>
            <a:ext cx="4648200" cy="1143000"/>
          </a:xfrm>
          <a:noFill/>
        </p:spPr>
        <p:txBody>
          <a:bodyPr>
            <a:normAutofit fontScale="90000"/>
          </a:bodyPr>
          <a:lstStyle/>
          <a:p>
            <a:r>
              <a:rPr lang="en-US" dirty="0">
                <a:solidFill>
                  <a:srgbClr val="CC0000"/>
                </a:solidFill>
              </a:rPr>
              <a:t>On Fire for the Lord: Acts 19:11-20</a:t>
            </a:r>
          </a:p>
        </p:txBody>
      </p:sp>
      <p:sp>
        <p:nvSpPr>
          <p:cNvPr id="3" name="Content Placeholder 2"/>
          <p:cNvSpPr>
            <a:spLocks noGrp="1"/>
          </p:cNvSpPr>
          <p:nvPr>
            <p:ph idx="1"/>
          </p:nvPr>
        </p:nvSpPr>
        <p:spPr>
          <a:xfrm>
            <a:off x="0" y="2514600"/>
            <a:ext cx="9144000" cy="5105400"/>
          </a:xfrm>
          <a:noFill/>
        </p:spPr>
        <p:txBody>
          <a:bodyPr>
            <a:normAutofit/>
          </a:bodyPr>
          <a:lstStyle/>
          <a:p>
            <a:pPr>
              <a:buNone/>
            </a:pPr>
            <a:r>
              <a:rPr lang="en-US" dirty="0">
                <a:solidFill>
                  <a:srgbClr val="CC0000"/>
                </a:solidFill>
              </a:rPr>
              <a:t>Connection with Christ</a:t>
            </a:r>
          </a:p>
          <a:p>
            <a:pPr>
              <a:buNone/>
            </a:pPr>
            <a:r>
              <a:rPr lang="en-US" dirty="0">
                <a:solidFill>
                  <a:srgbClr val="CC0000"/>
                </a:solidFill>
              </a:rPr>
              <a:t>Confession for Christ</a:t>
            </a:r>
          </a:p>
          <a:p>
            <a:pPr>
              <a:buNone/>
            </a:pPr>
            <a:r>
              <a:rPr lang="en-US" dirty="0">
                <a:solidFill>
                  <a:srgbClr val="CC0000"/>
                </a:solidFill>
              </a:rPr>
              <a:t>Change in Christ</a:t>
            </a:r>
          </a:p>
          <a:p>
            <a:pPr>
              <a:buNone/>
            </a:pPr>
            <a:r>
              <a:rPr lang="en-US" dirty="0">
                <a:solidFill>
                  <a:srgbClr val="CC0000"/>
                </a:solidFill>
              </a:rPr>
              <a:t>Cost of Christ</a:t>
            </a:r>
          </a:p>
          <a:p>
            <a:pPr>
              <a:buNone/>
            </a:pPr>
            <a:r>
              <a:rPr lang="en-US" dirty="0">
                <a:solidFill>
                  <a:srgbClr val="CC0000"/>
                </a:solidFill>
              </a:rPr>
              <a:t>Contagious Christians</a:t>
            </a:r>
          </a:p>
          <a:p>
            <a:pPr>
              <a:buNone/>
            </a:pPr>
            <a:endParaRPr lang="en-US" dirty="0">
              <a:solidFill>
                <a:srgbClr val="CC0000"/>
              </a:solidFill>
            </a:endParaRPr>
          </a:p>
          <a:p>
            <a:pPr algn="ctr">
              <a:buNone/>
            </a:pPr>
            <a:r>
              <a:rPr lang="en-US" dirty="0"/>
              <a:t>	They served as a testimony to the world!</a:t>
            </a:r>
          </a:p>
          <a:p>
            <a:pPr>
              <a:buNone/>
            </a:pPr>
            <a:endParaRPr lang="en-US" dirty="0"/>
          </a:p>
        </p:txBody>
      </p:sp>
      <p:pic>
        <p:nvPicPr>
          <p:cNvPr id="6" name="Picture 5"/>
          <p:cNvPicPr>
            <a:picLocks noChangeAspect="1" noChangeArrowheads="1"/>
          </p:cNvPicPr>
          <p:nvPr/>
        </p:nvPicPr>
        <p:blipFill>
          <a:blip r:embed="rId2" cstate="print"/>
          <a:srcRect/>
          <a:stretch>
            <a:fillRect/>
          </a:stretch>
        </p:blipFill>
        <p:spPr bwMode="auto">
          <a:xfrm>
            <a:off x="5715000" y="152401"/>
            <a:ext cx="3267075" cy="2176204"/>
          </a:xfrm>
          <a:prstGeom prst="rect">
            <a:avLst/>
          </a:prstGeom>
          <a:noFill/>
          <a:ln w="9525">
            <a:noFill/>
            <a:miter lim="800000"/>
            <a:headEnd/>
            <a:tailEnd/>
          </a:ln>
        </p:spPr>
      </p:pic>
      <p:sp>
        <p:nvSpPr>
          <p:cNvPr id="5" name="TextBox 4"/>
          <p:cNvSpPr txBox="1"/>
          <p:nvPr/>
        </p:nvSpPr>
        <p:spPr>
          <a:xfrm>
            <a:off x="4532824" y="3703258"/>
            <a:ext cx="4416594" cy="584775"/>
          </a:xfrm>
          <a:prstGeom prst="rect">
            <a:avLst/>
          </a:prstGeom>
          <a:noFill/>
          <a:ln w="47625">
            <a:solidFill>
              <a:schemeClr val="tx1"/>
            </a:solidFill>
          </a:ln>
        </p:spPr>
        <p:txBody>
          <a:bodyPr wrap="none" rtlCol="0">
            <a:spAutoFit/>
          </a:bodyPr>
          <a:lstStyle/>
          <a:p>
            <a:r>
              <a:rPr lang="en-US" sz="3200" dirty="0"/>
              <a:t>What did this produce?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Scale>
                                      <p:cBhvr>
                                        <p:cTn id="25"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5"/>
                                        </p:tgtEl>
                                        <p:attrNameLst>
                                          <p:attrName>ppt_x</p:attrName>
                                          <p:attrName>ppt_y</p:attrName>
                                        </p:attrNameLst>
                                      </p:cBhvr>
                                    </p:animMotion>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P03000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C7C5C3-5813-4597-A3F7-7069754C3E68}">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A55FCC76-1E78-48A1-8765-9334F1543E0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71DE1B7-0AF7-4B6D-A628-6FE95FE96E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TP030000215</Template>
  <TotalTime>3921</TotalTime>
  <Words>163</Words>
  <Application>Microsoft Office PowerPoint</Application>
  <PresentationFormat>On-screen Show (4:3)</PresentationFormat>
  <Paragraphs>32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TP030000215</vt:lpstr>
      <vt:lpstr>Scribal Seals  Impressions made by scribes on clay seals are known as bullae.  Hundreds of these have been found in Palestine dating to Bible times.  Several contain the names of O.T. characters.</vt:lpstr>
      <vt:lpstr>Jehoiakim burns the word of God</vt:lpstr>
      <vt:lpstr>On Fire for the Lord: Acts 19:11-20</vt:lpstr>
      <vt:lpstr>On Fire for the Lord: Acts 19:11-20</vt:lpstr>
      <vt:lpstr>On Fire for the Lord: Acts 19:11-20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  The  Books</dc:title>
  <dc:creator>Jeb</dc:creator>
  <cp:lastModifiedBy>SHCOC</cp:lastModifiedBy>
  <cp:revision>23</cp:revision>
  <dcterms:created xsi:type="dcterms:W3CDTF">2010-09-10T16:02:31Z</dcterms:created>
  <dcterms:modified xsi:type="dcterms:W3CDTF">2017-11-05T17:09:43Z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TC300002159990</vt:lpwstr>
  </property>
</Properties>
</file>