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7" r:id="rId5"/>
    <p:sldId id="303" r:id="rId6"/>
    <p:sldId id="292" r:id="rId7"/>
    <p:sldId id="296" r:id="rId8"/>
    <p:sldId id="293" r:id="rId9"/>
    <p:sldId id="294" r:id="rId10"/>
    <p:sldId id="298" r:id="rId11"/>
    <p:sldId id="295" r:id="rId12"/>
    <p:sldId id="297" r:id="rId13"/>
    <p:sldId id="299" r:id="rId14"/>
    <p:sldId id="300" r:id="rId15"/>
    <p:sldId id="301"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36" y="9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pPr/>
              <a:t>5/16/2017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pPr/>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pPr/>
              <a:t>5/16/2017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pPr/>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6"/>
            <a:ext cx="8226491"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pPr/>
              <a:t>5/16/2017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pPr/>
              <a:t>5/16/2017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pPr/>
              <a:t>5/16/2017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pPr/>
              <a:t>5/16/2017</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2"/>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2"/>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pPr/>
              <a:t>5/16/2017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pPr/>
              <a:t>5/16/2017</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pPr/>
              <a:t>5/16/2017</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pPr/>
              <a:t>5/16/2017</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1"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1"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1"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pPr/>
              <a:t>5/16/2017</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1"/>
            <a:ext cx="960120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4"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pPr/>
              <a:t>5/16/2017</a:t>
            </a:fld>
            <a:endParaRPr lang="en-US" dirty="0"/>
          </a:p>
        </p:txBody>
      </p:sp>
      <p:sp>
        <p:nvSpPr>
          <p:cNvPr id="6" name="Slide Number Placeholder 5"/>
          <p:cNvSpPr>
            <a:spLocks noGrp="1"/>
          </p:cNvSpPr>
          <p:nvPr>
            <p:ph type="sldNum" sz="quarter" idx="4"/>
          </p:nvPr>
        </p:nvSpPr>
        <p:spPr>
          <a:xfrm>
            <a:off x="10753533"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37849" y="1305598"/>
            <a:ext cx="5049539" cy="5444245"/>
          </a:xfrm>
          <a:prstGeom prst="rect">
            <a:avLst/>
          </a:prstGeom>
        </p:spPr>
      </p:pic>
      <p:sp>
        <p:nvSpPr>
          <p:cNvPr id="2" name="Title 1"/>
          <p:cNvSpPr>
            <a:spLocks noGrp="1"/>
          </p:cNvSpPr>
          <p:nvPr>
            <p:ph type="ctrTitle"/>
          </p:nvPr>
        </p:nvSpPr>
        <p:spPr>
          <a:xfrm>
            <a:off x="609600" y="261256"/>
            <a:ext cx="7976840" cy="3083767"/>
          </a:xfrm>
        </p:spPr>
        <p:txBody>
          <a:bodyPr/>
          <a:lstStyle/>
          <a:p>
            <a:r>
              <a:rPr lang="en-US" dirty="0"/>
              <a:t>The Cure for a Troubled Heart</a:t>
            </a:r>
          </a:p>
        </p:txBody>
      </p:sp>
      <p:sp>
        <p:nvSpPr>
          <p:cNvPr id="3" name="Subtitle 2"/>
          <p:cNvSpPr>
            <a:spLocks noGrp="1"/>
          </p:cNvSpPr>
          <p:nvPr>
            <p:ph type="subTitle" idx="1"/>
          </p:nvPr>
        </p:nvSpPr>
        <p:spPr/>
        <p:txBody>
          <a:bodyPr/>
          <a:lstStyle/>
          <a:p>
            <a:r>
              <a:rPr lang="en-US" dirty="0"/>
              <a:t>John 14:1-6</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658451"/>
            <a:ext cx="8641103" cy="1692771"/>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t>This is NOT intellectual assent</a:t>
            </a:r>
          </a:p>
          <a:p>
            <a:pPr marL="457200" indent="-457200">
              <a:spcBef>
                <a:spcPts val="600"/>
              </a:spcBef>
              <a:spcAft>
                <a:spcPts val="600"/>
              </a:spcAft>
              <a:buFont typeface="Arial" panose="020B0604020202020204" pitchFamily="34" charset="0"/>
              <a:buChar char="•"/>
            </a:pPr>
            <a:r>
              <a:rPr lang="en-US" sz="2800" dirty="0"/>
              <a:t>This is a complete surrender of control</a:t>
            </a:r>
          </a:p>
          <a:p>
            <a:pPr marL="457200" indent="-457200">
              <a:spcBef>
                <a:spcPts val="600"/>
              </a:spcBef>
              <a:spcAft>
                <a:spcPts val="600"/>
              </a:spcAft>
              <a:buFont typeface="Arial" panose="020B0604020202020204" pitchFamily="34" charset="0"/>
              <a:buChar char="•"/>
            </a:pPr>
            <a:r>
              <a:rPr lang="en-US" sz="2800" dirty="0"/>
              <a:t>This is trust – “to put in trust with”</a:t>
            </a:r>
          </a:p>
        </p:txBody>
      </p:sp>
      <p:sp>
        <p:nvSpPr>
          <p:cNvPr id="10" name="TextBox 9"/>
          <p:cNvSpPr txBox="1"/>
          <p:nvPr/>
        </p:nvSpPr>
        <p:spPr>
          <a:xfrm>
            <a:off x="457747" y="5449879"/>
            <a:ext cx="11016216" cy="1077218"/>
          </a:xfrm>
          <a:prstGeom prst="rect">
            <a:avLst/>
          </a:prstGeom>
          <a:noFill/>
        </p:spPr>
        <p:txBody>
          <a:bodyPr wrap="square" rtlCol="0">
            <a:spAutoFit/>
          </a:bodyPr>
          <a:lstStyle/>
          <a:p>
            <a:pPr>
              <a:spcBef>
                <a:spcPts val="600"/>
              </a:spcBef>
              <a:spcAft>
                <a:spcPts val="600"/>
              </a:spcAft>
            </a:pPr>
            <a:r>
              <a:rPr lang="en-US" sz="3200" i="1" dirty="0"/>
              <a:t>If we believe in God, why do we feel like we need to help Him so much??</a:t>
            </a:r>
            <a:endParaRPr lang="en-US" sz="3200" dirty="0"/>
          </a:p>
        </p:txBody>
      </p:sp>
      <p:sp>
        <p:nvSpPr>
          <p:cNvPr id="8" name="TextBox 7"/>
          <p:cNvSpPr txBox="1"/>
          <p:nvPr/>
        </p:nvSpPr>
        <p:spPr>
          <a:xfrm>
            <a:off x="278781" y="1015182"/>
            <a:ext cx="8641103" cy="523220"/>
          </a:xfrm>
          <a:prstGeom prst="rect">
            <a:avLst/>
          </a:prstGeom>
          <a:noFill/>
        </p:spPr>
        <p:txBody>
          <a:bodyPr wrap="square" rtlCol="0">
            <a:spAutoFit/>
          </a:bodyPr>
          <a:lstStyle/>
          <a:p>
            <a:pPr>
              <a:spcBef>
                <a:spcPts val="600"/>
              </a:spcBef>
              <a:spcAft>
                <a:spcPts val="600"/>
              </a:spcAft>
            </a:pPr>
            <a:r>
              <a:rPr lang="en-US" sz="2800" i="1" dirty="0"/>
              <a:t>John 14:1 “Believe in God…”</a:t>
            </a:r>
          </a:p>
        </p:txBody>
      </p:sp>
      <p:sp>
        <p:nvSpPr>
          <p:cNvPr id="11" name="TextBox 10"/>
          <p:cNvSpPr txBox="1"/>
          <p:nvPr/>
        </p:nvSpPr>
        <p:spPr>
          <a:xfrm>
            <a:off x="457746" y="3471271"/>
            <a:ext cx="8641103" cy="1692771"/>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t>Matthew 14:22-31</a:t>
            </a:r>
          </a:p>
          <a:p>
            <a:pPr marL="914400" lvl="1" indent="-457200">
              <a:spcBef>
                <a:spcPts val="600"/>
              </a:spcBef>
              <a:spcAft>
                <a:spcPts val="600"/>
              </a:spcAft>
              <a:buFont typeface="Arial" panose="020B0604020202020204" pitchFamily="34" charset="0"/>
              <a:buChar char="•"/>
            </a:pPr>
            <a:r>
              <a:rPr lang="en-US" sz="2800" dirty="0"/>
              <a:t>Peter believes, but puts trust in himself</a:t>
            </a:r>
          </a:p>
          <a:p>
            <a:pPr marL="914400" lvl="1" indent="-457200">
              <a:spcBef>
                <a:spcPts val="600"/>
              </a:spcBef>
              <a:spcAft>
                <a:spcPts val="600"/>
              </a:spcAft>
              <a:buFont typeface="Arial" panose="020B0604020202020204" pitchFamily="34" charset="0"/>
              <a:buChar char="•"/>
            </a:pPr>
            <a:r>
              <a:rPr lang="en-US" sz="2800" dirty="0"/>
              <a:t>V.31 – “You of little faith, why did you doubt?”</a:t>
            </a:r>
          </a:p>
        </p:txBody>
      </p:sp>
    </p:spTree>
    <p:extLst>
      <p:ext uri="{BB962C8B-B14F-4D97-AF65-F5344CB8AC3E}">
        <p14:creationId xmlns:p14="http://schemas.microsoft.com/office/powerpoint/2010/main" val="12037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658450"/>
            <a:ext cx="8641103" cy="110799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t>I don’t have an answer to my problem!</a:t>
            </a:r>
          </a:p>
          <a:p>
            <a:pPr marL="457200" indent="-457200">
              <a:spcBef>
                <a:spcPts val="600"/>
              </a:spcBef>
              <a:spcAft>
                <a:spcPts val="600"/>
              </a:spcAft>
              <a:buFont typeface="Arial" panose="020B0604020202020204" pitchFamily="34" charset="0"/>
              <a:buChar char="•"/>
            </a:pPr>
            <a:r>
              <a:rPr lang="en-US" sz="2800" dirty="0"/>
              <a:t>Why do our problems make us feel out of control?</a:t>
            </a:r>
          </a:p>
        </p:txBody>
      </p:sp>
      <p:sp>
        <p:nvSpPr>
          <p:cNvPr id="10" name="TextBox 9"/>
          <p:cNvSpPr txBox="1"/>
          <p:nvPr/>
        </p:nvSpPr>
        <p:spPr>
          <a:xfrm>
            <a:off x="6357385" y="5924665"/>
            <a:ext cx="5652907" cy="584775"/>
          </a:xfrm>
          <a:prstGeom prst="rect">
            <a:avLst/>
          </a:prstGeom>
          <a:noFill/>
        </p:spPr>
        <p:txBody>
          <a:bodyPr wrap="square" rtlCol="0">
            <a:spAutoFit/>
          </a:bodyPr>
          <a:lstStyle/>
          <a:p>
            <a:pPr>
              <a:spcBef>
                <a:spcPts val="600"/>
              </a:spcBef>
              <a:spcAft>
                <a:spcPts val="600"/>
              </a:spcAft>
            </a:pPr>
            <a:r>
              <a:rPr lang="en-US" sz="3200" i="1" dirty="0"/>
              <a:t>God does know what to do!</a:t>
            </a:r>
            <a:endParaRPr lang="en-US" sz="3200" dirty="0"/>
          </a:p>
        </p:txBody>
      </p:sp>
      <p:sp>
        <p:nvSpPr>
          <p:cNvPr id="8" name="TextBox 7"/>
          <p:cNvSpPr txBox="1"/>
          <p:nvPr/>
        </p:nvSpPr>
        <p:spPr>
          <a:xfrm>
            <a:off x="278781" y="1015182"/>
            <a:ext cx="8641103" cy="523220"/>
          </a:xfrm>
          <a:prstGeom prst="rect">
            <a:avLst/>
          </a:prstGeom>
          <a:noFill/>
        </p:spPr>
        <p:txBody>
          <a:bodyPr wrap="square" rtlCol="0">
            <a:spAutoFit/>
          </a:bodyPr>
          <a:lstStyle/>
          <a:p>
            <a:pPr>
              <a:spcBef>
                <a:spcPts val="600"/>
              </a:spcBef>
              <a:spcAft>
                <a:spcPts val="600"/>
              </a:spcAft>
            </a:pPr>
            <a:r>
              <a:rPr lang="en-US" sz="2800" i="1" dirty="0"/>
              <a:t>“But I don’t know what to do!!”</a:t>
            </a:r>
          </a:p>
        </p:txBody>
      </p:sp>
      <p:sp>
        <p:nvSpPr>
          <p:cNvPr id="11" name="TextBox 10"/>
          <p:cNvSpPr txBox="1"/>
          <p:nvPr/>
        </p:nvSpPr>
        <p:spPr>
          <a:xfrm>
            <a:off x="457746" y="2969389"/>
            <a:ext cx="8641103" cy="2862322"/>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t>Why do you have to know what to do?</a:t>
            </a:r>
          </a:p>
          <a:p>
            <a:pPr marL="914400" lvl="1" indent="-457200">
              <a:spcBef>
                <a:spcPts val="600"/>
              </a:spcBef>
              <a:spcAft>
                <a:spcPts val="600"/>
              </a:spcAft>
              <a:buFont typeface="Arial" panose="020B0604020202020204" pitchFamily="34" charset="0"/>
              <a:buChar char="•"/>
            </a:pPr>
            <a:r>
              <a:rPr lang="en-US" sz="2800" dirty="0"/>
              <a:t>Abraham didn’t when God said “Go.”</a:t>
            </a:r>
          </a:p>
          <a:p>
            <a:pPr marL="914400" lvl="1" indent="-457200">
              <a:spcBef>
                <a:spcPts val="600"/>
              </a:spcBef>
              <a:spcAft>
                <a:spcPts val="600"/>
              </a:spcAft>
              <a:buFont typeface="Arial" panose="020B0604020202020204" pitchFamily="34" charset="0"/>
              <a:buChar char="•"/>
            </a:pPr>
            <a:r>
              <a:rPr lang="en-US" sz="2800" dirty="0"/>
              <a:t>Moses didn’t when he came to the water</a:t>
            </a:r>
          </a:p>
          <a:p>
            <a:pPr marL="914400" lvl="1" indent="-457200">
              <a:spcBef>
                <a:spcPts val="600"/>
              </a:spcBef>
              <a:spcAft>
                <a:spcPts val="600"/>
              </a:spcAft>
              <a:buFont typeface="Arial" panose="020B0604020202020204" pitchFamily="34" charset="0"/>
              <a:buChar char="•"/>
            </a:pPr>
            <a:r>
              <a:rPr lang="en-US" sz="2800" dirty="0"/>
              <a:t>Joseph didn’t when he was in captivity</a:t>
            </a:r>
          </a:p>
          <a:p>
            <a:pPr marL="914400" lvl="1" indent="-457200">
              <a:spcBef>
                <a:spcPts val="600"/>
              </a:spcBef>
              <a:spcAft>
                <a:spcPts val="600"/>
              </a:spcAft>
              <a:buFont typeface="Arial" panose="020B0604020202020204" pitchFamily="34" charset="0"/>
              <a:buChar char="•"/>
            </a:pPr>
            <a:r>
              <a:rPr lang="en-US" sz="2800" dirty="0"/>
              <a:t>The disciples didn’t when Jesus left them</a:t>
            </a:r>
          </a:p>
        </p:txBody>
      </p:sp>
    </p:spTree>
    <p:extLst>
      <p:ext uri="{BB962C8B-B14F-4D97-AF65-F5344CB8AC3E}">
        <p14:creationId xmlns:p14="http://schemas.microsoft.com/office/powerpoint/2010/main" val="367358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8" name="TextBox 7"/>
          <p:cNvSpPr txBox="1"/>
          <p:nvPr/>
        </p:nvSpPr>
        <p:spPr>
          <a:xfrm>
            <a:off x="278781" y="1297960"/>
            <a:ext cx="9085028" cy="1538883"/>
          </a:xfrm>
          <a:prstGeom prst="rect">
            <a:avLst/>
          </a:prstGeom>
          <a:noFill/>
        </p:spPr>
        <p:txBody>
          <a:bodyPr wrap="square" rtlCol="0">
            <a:spAutoFit/>
          </a:bodyPr>
          <a:lstStyle/>
          <a:p>
            <a:pPr>
              <a:spcBef>
                <a:spcPts val="600"/>
              </a:spcBef>
              <a:spcAft>
                <a:spcPts val="600"/>
              </a:spcAft>
            </a:pPr>
            <a:r>
              <a:rPr lang="en-US" sz="2800" i="1" dirty="0"/>
              <a:t>“So faith comes from hearing, and hearing by the word of Christ.” </a:t>
            </a:r>
          </a:p>
          <a:p>
            <a:pPr algn="r">
              <a:spcBef>
                <a:spcPts val="600"/>
              </a:spcBef>
              <a:spcAft>
                <a:spcPts val="600"/>
              </a:spcAft>
            </a:pPr>
            <a:r>
              <a:rPr lang="en-US" sz="2800" i="1" dirty="0"/>
              <a:t>– </a:t>
            </a:r>
            <a:r>
              <a:rPr lang="en-US" sz="2800" dirty="0"/>
              <a:t>Romans 10:17</a:t>
            </a:r>
          </a:p>
        </p:txBody>
      </p:sp>
      <p:sp>
        <p:nvSpPr>
          <p:cNvPr id="12" name="TextBox 11"/>
          <p:cNvSpPr txBox="1"/>
          <p:nvPr/>
        </p:nvSpPr>
        <p:spPr>
          <a:xfrm>
            <a:off x="278781" y="3109468"/>
            <a:ext cx="7634297" cy="3262432"/>
          </a:xfrm>
          <a:prstGeom prst="rect">
            <a:avLst/>
          </a:prstGeom>
          <a:noFill/>
        </p:spPr>
        <p:txBody>
          <a:bodyPr wrap="square" rtlCol="0">
            <a:spAutoFit/>
          </a:bodyPr>
          <a:lstStyle/>
          <a:p>
            <a:pPr>
              <a:spcBef>
                <a:spcPts val="600"/>
              </a:spcBef>
              <a:spcAft>
                <a:spcPts val="600"/>
              </a:spcAft>
            </a:pPr>
            <a:r>
              <a:rPr lang="en-US" sz="2800" i="1" dirty="0"/>
              <a:t>“No temptation has overtaken you but such as is common to man; and God is faithful, who will not allow you to be tempted beyond what you are able, but with the temptation will provide the way of escape also, so that you will be able to endure it” </a:t>
            </a:r>
          </a:p>
          <a:p>
            <a:pPr algn="r">
              <a:spcBef>
                <a:spcPts val="600"/>
              </a:spcBef>
              <a:spcAft>
                <a:spcPts val="600"/>
              </a:spcAft>
            </a:pPr>
            <a:r>
              <a:rPr lang="en-US" sz="2800" i="1" dirty="0"/>
              <a:t>– </a:t>
            </a:r>
            <a:r>
              <a:rPr lang="en-US" sz="2800" dirty="0"/>
              <a:t>I Corinthians 10:13</a:t>
            </a:r>
          </a:p>
        </p:txBody>
      </p:sp>
    </p:spTree>
    <p:extLst>
      <p:ext uri="{BB962C8B-B14F-4D97-AF65-F5344CB8AC3E}">
        <p14:creationId xmlns:p14="http://schemas.microsoft.com/office/powerpoint/2010/main" val="86258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7" y="1658451"/>
            <a:ext cx="7938908" cy="3570208"/>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a:t>Jesus was going to the Father</a:t>
            </a:r>
          </a:p>
          <a:p>
            <a:pPr marL="457200" indent="-457200">
              <a:spcBef>
                <a:spcPts val="600"/>
              </a:spcBef>
              <a:spcAft>
                <a:spcPts val="600"/>
              </a:spcAft>
              <a:buFont typeface="Arial" panose="020B0604020202020204" pitchFamily="34" charset="0"/>
              <a:buChar char="•"/>
            </a:pPr>
            <a:r>
              <a:rPr lang="en-US" sz="2800" dirty="0"/>
              <a:t>Jesus was leaving to prepare a place for His disciples.</a:t>
            </a:r>
          </a:p>
          <a:p>
            <a:pPr marL="457200" indent="-457200">
              <a:spcBef>
                <a:spcPts val="600"/>
              </a:spcBef>
              <a:spcAft>
                <a:spcPts val="600"/>
              </a:spcAft>
              <a:buFont typeface="Arial" panose="020B0604020202020204" pitchFamily="34" charset="0"/>
              <a:buChar char="•"/>
            </a:pPr>
            <a:r>
              <a:rPr lang="en-US" sz="2800" dirty="0"/>
              <a:t>They could not go with Him, because death was not the way to get to the Father!</a:t>
            </a:r>
          </a:p>
          <a:p>
            <a:pPr marL="457200" indent="-457200">
              <a:spcBef>
                <a:spcPts val="600"/>
              </a:spcBef>
              <a:spcAft>
                <a:spcPts val="600"/>
              </a:spcAft>
              <a:buFont typeface="Arial" panose="020B0604020202020204" pitchFamily="34" charset="0"/>
              <a:buChar char="•"/>
            </a:pPr>
            <a:r>
              <a:rPr lang="en-US" sz="2800" dirty="0"/>
              <a:t>The only way to get to the Father is through Jesus.</a:t>
            </a:r>
          </a:p>
        </p:txBody>
      </p:sp>
      <p:sp>
        <p:nvSpPr>
          <p:cNvPr id="10" name="TextBox 9"/>
          <p:cNvSpPr txBox="1"/>
          <p:nvPr/>
        </p:nvSpPr>
        <p:spPr>
          <a:xfrm>
            <a:off x="457747" y="5449879"/>
            <a:ext cx="11016216" cy="1077218"/>
          </a:xfrm>
          <a:prstGeom prst="rect">
            <a:avLst/>
          </a:prstGeom>
          <a:noFill/>
        </p:spPr>
        <p:txBody>
          <a:bodyPr wrap="square" rtlCol="0">
            <a:spAutoFit/>
          </a:bodyPr>
          <a:lstStyle/>
          <a:p>
            <a:pPr>
              <a:spcBef>
                <a:spcPts val="600"/>
              </a:spcBef>
              <a:spcAft>
                <a:spcPts val="600"/>
              </a:spcAft>
            </a:pPr>
            <a:r>
              <a:rPr lang="en-US" sz="3200" i="1" dirty="0"/>
              <a:t>But we are not going to get there if we are all tied up in our fears and troubles, and depending on ourselves!!</a:t>
            </a:r>
            <a:endParaRPr lang="en-US" sz="3200" dirty="0"/>
          </a:p>
        </p:txBody>
      </p:sp>
      <p:sp>
        <p:nvSpPr>
          <p:cNvPr id="8" name="TextBox 7"/>
          <p:cNvSpPr txBox="1"/>
          <p:nvPr/>
        </p:nvSpPr>
        <p:spPr>
          <a:xfrm>
            <a:off x="278781" y="1015182"/>
            <a:ext cx="8641103" cy="523220"/>
          </a:xfrm>
          <a:prstGeom prst="rect">
            <a:avLst/>
          </a:prstGeom>
          <a:noFill/>
        </p:spPr>
        <p:txBody>
          <a:bodyPr wrap="square" rtlCol="0">
            <a:spAutoFit/>
          </a:bodyPr>
          <a:lstStyle/>
          <a:p>
            <a:pPr>
              <a:spcBef>
                <a:spcPts val="600"/>
              </a:spcBef>
              <a:spcAft>
                <a:spcPts val="600"/>
              </a:spcAft>
            </a:pPr>
            <a:r>
              <a:rPr lang="en-US" sz="2800" i="1" dirty="0"/>
              <a:t>John 14:1 “Believe also in Me…”</a:t>
            </a:r>
          </a:p>
        </p:txBody>
      </p:sp>
    </p:spTree>
    <p:extLst>
      <p:ext uri="{BB962C8B-B14F-4D97-AF65-F5344CB8AC3E}">
        <p14:creationId xmlns:p14="http://schemas.microsoft.com/office/powerpoint/2010/main" val="2572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18" y="1074647"/>
            <a:ext cx="9642591" cy="5293757"/>
          </a:xfrm>
          <a:prstGeom prst="rect">
            <a:avLst/>
          </a:prstGeom>
        </p:spPr>
        <p:txBody>
          <a:bodyPr wrap="square">
            <a:spAutoFit/>
          </a:bodyPr>
          <a:lstStyle/>
          <a:p>
            <a:pPr>
              <a:spcBef>
                <a:spcPts val="600"/>
              </a:spcBef>
              <a:spcAft>
                <a:spcPts val="600"/>
              </a:spcAft>
            </a:pPr>
            <a:r>
              <a:rPr lang="en-US" sz="2800" dirty="0"/>
              <a:t>“Do not let your heart be troubled; believe in God, believe also in Me. </a:t>
            </a:r>
          </a:p>
          <a:p>
            <a:pPr>
              <a:spcBef>
                <a:spcPts val="600"/>
              </a:spcBef>
              <a:spcAft>
                <a:spcPts val="600"/>
              </a:spcAft>
            </a:pPr>
            <a:r>
              <a:rPr lang="en-US" sz="2800" baseline="30000" dirty="0"/>
              <a:t>2 </a:t>
            </a:r>
            <a:r>
              <a:rPr lang="en-US" sz="2800" dirty="0"/>
              <a:t>In My Father’s house are many dwelling places; if it were not so, I would have told you; for I go to prepare a place for you. </a:t>
            </a:r>
            <a:r>
              <a:rPr lang="en-US" sz="2800" baseline="30000" dirty="0"/>
              <a:t>3 </a:t>
            </a:r>
            <a:r>
              <a:rPr lang="en-US" sz="2800" dirty="0"/>
              <a:t>If I go and prepare a place for you, I will come again and receive you to Myself, that where I am, </a:t>
            </a:r>
            <a:r>
              <a:rPr lang="en-US" sz="2800" i="1" dirty="0"/>
              <a:t>there</a:t>
            </a:r>
            <a:r>
              <a:rPr lang="en-US" sz="2800" dirty="0"/>
              <a:t> you may be also. </a:t>
            </a:r>
            <a:r>
              <a:rPr lang="en-US" sz="2800" baseline="30000" dirty="0"/>
              <a:t>4 </a:t>
            </a:r>
            <a:r>
              <a:rPr lang="en-US" sz="2800" dirty="0"/>
              <a:t>And you know the way where I am going.” </a:t>
            </a:r>
          </a:p>
          <a:p>
            <a:pPr>
              <a:spcBef>
                <a:spcPts val="600"/>
              </a:spcBef>
              <a:spcAft>
                <a:spcPts val="600"/>
              </a:spcAft>
            </a:pPr>
            <a:r>
              <a:rPr lang="en-US" sz="2800" baseline="30000" dirty="0"/>
              <a:t>5 </a:t>
            </a:r>
            <a:r>
              <a:rPr lang="en-US" sz="2800" dirty="0"/>
              <a:t>Thomas said to Him, “Lord, we do not know where You are going, how do we know the way?” </a:t>
            </a:r>
          </a:p>
          <a:p>
            <a:pPr>
              <a:spcBef>
                <a:spcPts val="600"/>
              </a:spcBef>
              <a:spcAft>
                <a:spcPts val="600"/>
              </a:spcAft>
            </a:pPr>
            <a:r>
              <a:rPr lang="en-US" sz="2800" baseline="30000" dirty="0"/>
              <a:t>6 </a:t>
            </a:r>
            <a:r>
              <a:rPr lang="en-US" sz="2800" dirty="0"/>
              <a:t>Jesus said to him, “I am the way, and the truth, and the life; no one comes to the Father but through Me.</a:t>
            </a:r>
          </a:p>
        </p:txBody>
      </p:sp>
      <p:cxnSp>
        <p:nvCxnSpPr>
          <p:cNvPr id="3" name="Straight Connector 2"/>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pic>
        <p:nvPicPr>
          <p:cNvPr id="5" name="Picture 4"/>
          <p:cNvPicPr>
            <a:picLocks noChangeAspect="1"/>
          </p:cNvPicPr>
          <p:nvPr/>
        </p:nvPicPr>
        <p:blipFill>
          <a:blip r:embed="rId2"/>
          <a:stretch>
            <a:fillRect/>
          </a:stretch>
        </p:blipFill>
        <p:spPr>
          <a:xfrm>
            <a:off x="9428827" y="112763"/>
            <a:ext cx="2814856" cy="3034885"/>
          </a:xfrm>
          <a:prstGeom prst="rect">
            <a:avLst/>
          </a:prstGeom>
        </p:spPr>
      </p:pic>
    </p:spTree>
    <p:extLst>
      <p:ext uri="{BB962C8B-B14F-4D97-AF65-F5344CB8AC3E}">
        <p14:creationId xmlns:p14="http://schemas.microsoft.com/office/powerpoint/2010/main" val="39138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310" y="1159837"/>
            <a:ext cx="8641103" cy="2862322"/>
          </a:xfrm>
          <a:prstGeom prst="rect">
            <a:avLst/>
          </a:prstGeom>
          <a:noFill/>
        </p:spPr>
        <p:txBody>
          <a:bodyPr wrap="square" rtlCol="0">
            <a:spAutoFit/>
          </a:bodyPr>
          <a:lstStyle/>
          <a:p>
            <a:pPr>
              <a:spcBef>
                <a:spcPts val="600"/>
              </a:spcBef>
              <a:spcAft>
                <a:spcPts val="600"/>
              </a:spcAft>
            </a:pPr>
            <a:r>
              <a:rPr lang="en-US" sz="2800" dirty="0"/>
              <a:t>I am going away…and you can’t come.</a:t>
            </a:r>
          </a:p>
          <a:p>
            <a:pPr marL="457200" indent="-457200">
              <a:spcBef>
                <a:spcPts val="600"/>
              </a:spcBef>
              <a:spcAft>
                <a:spcPts val="600"/>
              </a:spcAft>
              <a:buFont typeface="Arial" panose="020B0604020202020204" pitchFamily="34" charset="0"/>
              <a:buChar char="•"/>
            </a:pPr>
            <a:r>
              <a:rPr lang="en-US" sz="2800" dirty="0"/>
              <a:t>John 7:32-36 – Publicly to the Jews/Pharisees</a:t>
            </a:r>
          </a:p>
          <a:p>
            <a:pPr marL="457200" indent="-457200">
              <a:spcBef>
                <a:spcPts val="600"/>
              </a:spcBef>
              <a:spcAft>
                <a:spcPts val="600"/>
              </a:spcAft>
              <a:buFont typeface="Arial" panose="020B0604020202020204" pitchFamily="34" charset="0"/>
              <a:buChar char="•"/>
            </a:pPr>
            <a:r>
              <a:rPr lang="en-US" sz="2800" dirty="0"/>
              <a:t>John 8:20-22 – Publicly to the Jews/Pharisees</a:t>
            </a:r>
          </a:p>
          <a:p>
            <a:pPr marL="457200" indent="-457200">
              <a:spcBef>
                <a:spcPts val="600"/>
              </a:spcBef>
              <a:spcAft>
                <a:spcPts val="600"/>
              </a:spcAft>
              <a:buFont typeface="Arial" panose="020B0604020202020204" pitchFamily="34" charset="0"/>
              <a:buChar char="•"/>
            </a:pPr>
            <a:r>
              <a:rPr lang="en-US" sz="2800" dirty="0"/>
              <a:t>John 13:33-35 – Privately to the apostles</a:t>
            </a:r>
          </a:p>
          <a:p>
            <a:pPr marL="457200" indent="-457200">
              <a:spcBef>
                <a:spcPts val="600"/>
              </a:spcBef>
              <a:spcAft>
                <a:spcPts val="600"/>
              </a:spcAft>
              <a:buFont typeface="Arial" panose="020B0604020202020204" pitchFamily="34" charset="0"/>
              <a:buChar char="•"/>
            </a:pPr>
            <a:r>
              <a:rPr lang="en-US" sz="2800" dirty="0"/>
              <a:t>John 14:27-29 – Privately to the apostles</a:t>
            </a:r>
          </a:p>
        </p:txBody>
      </p:sp>
      <p:sp>
        <p:nvSpPr>
          <p:cNvPr id="8" name="TextBox 7"/>
          <p:cNvSpPr txBox="1"/>
          <p:nvPr/>
        </p:nvSpPr>
        <p:spPr>
          <a:xfrm>
            <a:off x="743196" y="5040536"/>
            <a:ext cx="10579229" cy="1107996"/>
          </a:xfrm>
          <a:prstGeom prst="rect">
            <a:avLst/>
          </a:prstGeom>
          <a:noFill/>
        </p:spPr>
        <p:txBody>
          <a:bodyPr wrap="square" rtlCol="0">
            <a:spAutoFit/>
          </a:bodyPr>
          <a:lstStyle/>
          <a:p>
            <a:pPr>
              <a:spcBef>
                <a:spcPts val="600"/>
              </a:spcBef>
              <a:spcAft>
                <a:spcPts val="600"/>
              </a:spcAft>
            </a:pPr>
            <a:r>
              <a:rPr lang="en-US" sz="2800" i="1" dirty="0"/>
              <a:t>“Do not let your heart be troubled, nor let it be fearful…”</a:t>
            </a:r>
            <a:r>
              <a:rPr lang="en-US" sz="2800" dirty="0"/>
              <a:t> </a:t>
            </a:r>
          </a:p>
          <a:p>
            <a:pPr algn="r">
              <a:spcBef>
                <a:spcPts val="600"/>
              </a:spcBef>
              <a:spcAft>
                <a:spcPts val="600"/>
              </a:spcAft>
            </a:pPr>
            <a:r>
              <a:rPr lang="en-US" sz="2800" dirty="0"/>
              <a:t>- John 14:27</a:t>
            </a:r>
          </a:p>
        </p:txBody>
      </p: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Tree>
    <p:extLst>
      <p:ext uri="{BB962C8B-B14F-4D97-AF65-F5344CB8AC3E}">
        <p14:creationId xmlns:p14="http://schemas.microsoft.com/office/powerpoint/2010/main" val="125900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253965"/>
            <a:ext cx="8641103" cy="523220"/>
          </a:xfrm>
          <a:prstGeom prst="rect">
            <a:avLst/>
          </a:prstGeom>
          <a:noFill/>
        </p:spPr>
        <p:txBody>
          <a:bodyPr wrap="square" rtlCol="0">
            <a:spAutoFit/>
          </a:bodyPr>
          <a:lstStyle/>
          <a:p>
            <a:pPr>
              <a:spcBef>
                <a:spcPts val="600"/>
              </a:spcBef>
              <a:spcAft>
                <a:spcPts val="600"/>
              </a:spcAft>
            </a:pPr>
            <a:r>
              <a:rPr lang="en-US" sz="2800" dirty="0"/>
              <a:t>John 13:36-38</a:t>
            </a:r>
          </a:p>
        </p:txBody>
      </p:sp>
      <p:sp>
        <p:nvSpPr>
          <p:cNvPr id="2" name="Rectangle 1"/>
          <p:cNvSpPr/>
          <p:nvPr/>
        </p:nvSpPr>
        <p:spPr>
          <a:xfrm>
            <a:off x="594677" y="1886629"/>
            <a:ext cx="7643716" cy="3970318"/>
          </a:xfrm>
          <a:prstGeom prst="rect">
            <a:avLst/>
          </a:prstGeom>
        </p:spPr>
        <p:txBody>
          <a:bodyPr wrap="square">
            <a:spAutoFit/>
          </a:bodyPr>
          <a:lstStyle/>
          <a:p>
            <a:pPr>
              <a:spcBef>
                <a:spcPts val="600"/>
              </a:spcBef>
              <a:spcAft>
                <a:spcPts val="600"/>
              </a:spcAft>
            </a:pPr>
            <a:r>
              <a:rPr lang="en-US" sz="2800" i="1" baseline="30000" dirty="0"/>
              <a:t>36 </a:t>
            </a:r>
            <a:r>
              <a:rPr lang="en-US" sz="2800" i="1" dirty="0"/>
              <a:t>Simon Peter said to Him, “Lord, where are You going?” Jesus answered, “Where I go, you cannot follow Me now; but you will follow later.” </a:t>
            </a:r>
            <a:r>
              <a:rPr lang="en-US" sz="2800" i="1" baseline="30000" dirty="0"/>
              <a:t>37 </a:t>
            </a:r>
            <a:r>
              <a:rPr lang="en-US" sz="2800" i="1" dirty="0"/>
              <a:t>Peter said to Him, “Lord, why can I not follow You right now? I will lay down my life for You.” </a:t>
            </a:r>
            <a:r>
              <a:rPr lang="en-US" sz="2800" i="1" baseline="30000" dirty="0"/>
              <a:t>38 </a:t>
            </a:r>
            <a:r>
              <a:rPr lang="en-US" sz="2800" i="1" dirty="0"/>
              <a:t>Jesus answered, “Will you lay down your life for Me? Truly, truly, I say to you, a rooster will not crow until you deny Me three times.</a:t>
            </a:r>
          </a:p>
        </p:txBody>
      </p:sp>
    </p:spTree>
    <p:extLst>
      <p:ext uri="{BB962C8B-B14F-4D97-AF65-F5344CB8AC3E}">
        <p14:creationId xmlns:p14="http://schemas.microsoft.com/office/powerpoint/2010/main" val="261878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658452"/>
            <a:ext cx="8641103" cy="4031873"/>
          </a:xfrm>
          <a:prstGeom prst="rect">
            <a:avLst/>
          </a:prstGeom>
          <a:noFill/>
        </p:spPr>
        <p:txBody>
          <a:bodyPr wrap="square" rtlCol="0">
            <a:spAutoFit/>
          </a:bodyPr>
          <a:lstStyle/>
          <a:p>
            <a:pPr>
              <a:spcBef>
                <a:spcPts val="600"/>
              </a:spcBef>
              <a:spcAft>
                <a:spcPts val="600"/>
              </a:spcAft>
            </a:pPr>
            <a:r>
              <a:rPr lang="en-US" sz="2800" dirty="0"/>
              <a:t>A heart that is troubled and fearful</a:t>
            </a:r>
          </a:p>
          <a:p>
            <a:pPr marL="457200" indent="-457200">
              <a:spcBef>
                <a:spcPts val="600"/>
              </a:spcBef>
              <a:spcAft>
                <a:spcPts val="600"/>
              </a:spcAft>
              <a:buFont typeface="Arial" panose="020B0604020202020204" pitchFamily="34" charset="0"/>
              <a:buChar char="•"/>
            </a:pPr>
            <a:r>
              <a:rPr lang="en-US" sz="2800" dirty="0"/>
              <a:t>Fear is a God-given part of our human nature</a:t>
            </a:r>
          </a:p>
          <a:p>
            <a:pPr marL="914400" lvl="1" indent="-457200">
              <a:spcBef>
                <a:spcPts val="600"/>
              </a:spcBef>
              <a:spcAft>
                <a:spcPts val="600"/>
              </a:spcAft>
              <a:buFont typeface="Arial" panose="020B0604020202020204" pitchFamily="34" charset="0"/>
              <a:buChar char="•"/>
            </a:pPr>
            <a:r>
              <a:rPr lang="en-US" sz="2800" dirty="0"/>
              <a:t>It protects us – “fight or flight”</a:t>
            </a:r>
          </a:p>
          <a:p>
            <a:pPr marL="457200" indent="-457200">
              <a:spcBef>
                <a:spcPts val="600"/>
              </a:spcBef>
              <a:spcAft>
                <a:spcPts val="600"/>
              </a:spcAft>
              <a:buFont typeface="Arial" panose="020B0604020202020204" pitchFamily="34" charset="0"/>
              <a:buChar char="•"/>
            </a:pPr>
            <a:r>
              <a:rPr lang="en-US" sz="2800" dirty="0"/>
              <a:t>A troubled heart is an anxious heart</a:t>
            </a:r>
          </a:p>
          <a:p>
            <a:pPr marL="914400" lvl="1" indent="-457200">
              <a:spcBef>
                <a:spcPts val="600"/>
              </a:spcBef>
              <a:spcAft>
                <a:spcPts val="600"/>
              </a:spcAft>
              <a:buFont typeface="Arial" panose="020B0604020202020204" pitchFamily="34" charset="0"/>
              <a:buChar char="•"/>
            </a:pPr>
            <a:r>
              <a:rPr lang="en-US" sz="2800" dirty="0"/>
              <a:t>Persistent fear of something in the future</a:t>
            </a:r>
          </a:p>
          <a:p>
            <a:pPr marL="914400" lvl="1" indent="-457200">
              <a:spcBef>
                <a:spcPts val="600"/>
              </a:spcBef>
              <a:spcAft>
                <a:spcPts val="600"/>
              </a:spcAft>
              <a:buFont typeface="Arial" panose="020B0604020202020204" pitchFamily="34" charset="0"/>
              <a:buChar char="•"/>
            </a:pPr>
            <a:r>
              <a:rPr lang="en-US" sz="2800" dirty="0"/>
              <a:t>A situation over which I have no control</a:t>
            </a:r>
          </a:p>
          <a:p>
            <a:pPr marL="914400" lvl="1" indent="-457200">
              <a:spcBef>
                <a:spcPts val="600"/>
              </a:spcBef>
              <a:spcAft>
                <a:spcPts val="600"/>
              </a:spcAft>
              <a:buFont typeface="Arial" panose="020B0604020202020204" pitchFamily="34" charset="0"/>
              <a:buChar char="•"/>
            </a:pPr>
            <a:r>
              <a:rPr lang="en-US" sz="2800" dirty="0"/>
              <a:t>“What am I going to do?”</a:t>
            </a:r>
          </a:p>
        </p:txBody>
      </p:sp>
      <p:sp>
        <p:nvSpPr>
          <p:cNvPr id="10" name="TextBox 9"/>
          <p:cNvSpPr txBox="1"/>
          <p:nvPr/>
        </p:nvSpPr>
        <p:spPr>
          <a:xfrm>
            <a:off x="2965606" y="5850030"/>
            <a:ext cx="8022537" cy="584775"/>
          </a:xfrm>
          <a:prstGeom prst="rect">
            <a:avLst/>
          </a:prstGeom>
          <a:noFill/>
        </p:spPr>
        <p:txBody>
          <a:bodyPr wrap="square" rtlCol="0">
            <a:spAutoFit/>
          </a:bodyPr>
          <a:lstStyle/>
          <a:p>
            <a:pPr>
              <a:spcBef>
                <a:spcPts val="600"/>
              </a:spcBef>
              <a:spcAft>
                <a:spcPts val="600"/>
              </a:spcAft>
            </a:pPr>
            <a:r>
              <a:rPr lang="en-US" sz="3200" i="1" dirty="0"/>
              <a:t>Why is this so important to Jesus??</a:t>
            </a:r>
            <a:endParaRPr lang="en-US" sz="3200" dirty="0"/>
          </a:p>
        </p:txBody>
      </p:sp>
      <p:sp>
        <p:nvSpPr>
          <p:cNvPr id="8" name="TextBox 7"/>
          <p:cNvSpPr txBox="1"/>
          <p:nvPr/>
        </p:nvSpPr>
        <p:spPr>
          <a:xfrm>
            <a:off x="278781" y="1015183"/>
            <a:ext cx="8641103" cy="523220"/>
          </a:xfrm>
          <a:prstGeom prst="rect">
            <a:avLst/>
          </a:prstGeom>
          <a:noFill/>
        </p:spPr>
        <p:txBody>
          <a:bodyPr wrap="square" rtlCol="0">
            <a:spAutoFit/>
          </a:bodyPr>
          <a:lstStyle/>
          <a:p>
            <a:pPr>
              <a:spcBef>
                <a:spcPts val="600"/>
              </a:spcBef>
              <a:spcAft>
                <a:spcPts val="600"/>
              </a:spcAft>
            </a:pPr>
            <a:r>
              <a:rPr lang="en-US" sz="2800" i="1" dirty="0"/>
              <a:t>John 14:1 “Do not let your heart be troubled…”</a:t>
            </a:r>
          </a:p>
        </p:txBody>
      </p:sp>
    </p:spTree>
    <p:extLst>
      <p:ext uri="{BB962C8B-B14F-4D97-AF65-F5344CB8AC3E}">
        <p14:creationId xmlns:p14="http://schemas.microsoft.com/office/powerpoint/2010/main" val="116930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pic>
        <p:nvPicPr>
          <p:cNvPr id="4" name="Picture 3"/>
          <p:cNvPicPr>
            <a:picLocks noChangeAspect="1"/>
          </p:cNvPicPr>
          <p:nvPr/>
        </p:nvPicPr>
        <p:blipFill>
          <a:blip r:embed="rId2"/>
          <a:stretch>
            <a:fillRect/>
          </a:stretch>
        </p:blipFill>
        <p:spPr>
          <a:xfrm>
            <a:off x="146969" y="933720"/>
            <a:ext cx="4274171" cy="5515059"/>
          </a:xfrm>
          <a:prstGeom prst="rect">
            <a:avLst/>
          </a:prstGeom>
          <a:effectLst>
            <a:softEdge rad="31750"/>
          </a:effectLst>
          <a:scene3d>
            <a:camera prst="perspectiveRight"/>
            <a:lightRig rig="threePt" dir="t"/>
          </a:scene3d>
        </p:spPr>
      </p:pic>
      <p:pic>
        <p:nvPicPr>
          <p:cNvPr id="13" name="Picture 12"/>
          <p:cNvPicPr>
            <a:picLocks noChangeAspect="1"/>
          </p:cNvPicPr>
          <p:nvPr/>
        </p:nvPicPr>
        <p:blipFill>
          <a:blip r:embed="rId3"/>
          <a:stretch>
            <a:fillRect/>
          </a:stretch>
        </p:blipFill>
        <p:spPr>
          <a:xfrm>
            <a:off x="8026792" y="933720"/>
            <a:ext cx="3970265" cy="5515059"/>
          </a:xfrm>
          <a:prstGeom prst="rect">
            <a:avLst/>
          </a:prstGeom>
          <a:effectLst>
            <a:softEdge rad="31750"/>
          </a:effectLst>
          <a:scene3d>
            <a:camera prst="perspectiveLeft"/>
            <a:lightRig rig="threePt" dir="t"/>
          </a:scene3d>
        </p:spPr>
      </p:pic>
      <p:pic>
        <p:nvPicPr>
          <p:cNvPr id="14" name="Picture 13"/>
          <p:cNvPicPr>
            <a:picLocks noChangeAspect="1"/>
          </p:cNvPicPr>
          <p:nvPr/>
        </p:nvPicPr>
        <p:blipFill>
          <a:blip r:embed="rId4"/>
          <a:stretch>
            <a:fillRect/>
          </a:stretch>
        </p:blipFill>
        <p:spPr>
          <a:xfrm>
            <a:off x="3935294" y="956690"/>
            <a:ext cx="4495111" cy="5596412"/>
          </a:xfrm>
          <a:prstGeom prst="rect">
            <a:avLst/>
          </a:prstGeom>
          <a:effectLst>
            <a:softEdge rad="31750"/>
          </a:effectLst>
        </p:spPr>
      </p:pic>
    </p:spTree>
    <p:extLst>
      <p:ext uri="{BB962C8B-B14F-4D97-AF65-F5344CB8AC3E}">
        <p14:creationId xmlns:p14="http://schemas.microsoft.com/office/powerpoint/2010/main" val="22461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253965"/>
            <a:ext cx="8641103" cy="523220"/>
          </a:xfrm>
          <a:prstGeom prst="rect">
            <a:avLst/>
          </a:prstGeom>
          <a:noFill/>
        </p:spPr>
        <p:txBody>
          <a:bodyPr wrap="square" rtlCol="0">
            <a:spAutoFit/>
          </a:bodyPr>
          <a:lstStyle/>
          <a:p>
            <a:pPr>
              <a:spcBef>
                <a:spcPts val="600"/>
              </a:spcBef>
              <a:spcAft>
                <a:spcPts val="600"/>
              </a:spcAft>
            </a:pPr>
            <a:r>
              <a:rPr lang="en-US" sz="2800" dirty="0"/>
              <a:t>The Golden Gate Bridge</a:t>
            </a:r>
          </a:p>
        </p:txBody>
      </p:sp>
      <p:sp>
        <p:nvSpPr>
          <p:cNvPr id="2" name="Rectangle 1"/>
          <p:cNvSpPr/>
          <p:nvPr/>
        </p:nvSpPr>
        <p:spPr>
          <a:xfrm>
            <a:off x="594675" y="1886628"/>
            <a:ext cx="7032694"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Construction: January 1933 to may 1937</a:t>
            </a:r>
          </a:p>
        </p:txBody>
      </p:sp>
      <p:sp>
        <p:nvSpPr>
          <p:cNvPr id="8" name="Rectangle 7"/>
          <p:cNvSpPr/>
          <p:nvPr/>
        </p:nvSpPr>
        <p:spPr>
          <a:xfrm>
            <a:off x="594677" y="2589263"/>
            <a:ext cx="6777817"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Cost: $35M ($650M in today’s money)</a:t>
            </a:r>
          </a:p>
        </p:txBody>
      </p:sp>
      <p:sp>
        <p:nvSpPr>
          <p:cNvPr id="10" name="Rectangle 9"/>
          <p:cNvSpPr/>
          <p:nvPr/>
        </p:nvSpPr>
        <p:spPr>
          <a:xfrm>
            <a:off x="594677" y="3291898"/>
            <a:ext cx="5990743"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Height of the Roadway bed: 220ft</a:t>
            </a:r>
          </a:p>
        </p:txBody>
      </p:sp>
      <p:sp>
        <p:nvSpPr>
          <p:cNvPr id="11" name="Rectangle 10"/>
          <p:cNvSpPr/>
          <p:nvPr/>
        </p:nvSpPr>
        <p:spPr>
          <a:xfrm>
            <a:off x="594676" y="3994533"/>
            <a:ext cx="7871065"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Speed at which person hits the water: 75MPH</a:t>
            </a:r>
          </a:p>
        </p:txBody>
      </p:sp>
      <p:sp>
        <p:nvSpPr>
          <p:cNvPr id="12" name="Rectangle 11"/>
          <p:cNvSpPr/>
          <p:nvPr/>
        </p:nvSpPr>
        <p:spPr>
          <a:xfrm>
            <a:off x="594675" y="4697168"/>
            <a:ext cx="6907660"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Chance of surviving a fall: Less than 5%</a:t>
            </a:r>
          </a:p>
        </p:txBody>
      </p:sp>
      <p:sp>
        <p:nvSpPr>
          <p:cNvPr id="13" name="Rectangle 12"/>
          <p:cNvSpPr/>
          <p:nvPr/>
        </p:nvSpPr>
        <p:spPr>
          <a:xfrm>
            <a:off x="594675" y="5399803"/>
            <a:ext cx="9934130"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Average deaths on a bridge project in 1933: 1 per each $1M</a:t>
            </a:r>
          </a:p>
        </p:txBody>
      </p:sp>
    </p:spTree>
    <p:extLst>
      <p:ext uri="{BB962C8B-B14F-4D97-AF65-F5344CB8AC3E}">
        <p14:creationId xmlns:p14="http://schemas.microsoft.com/office/powerpoint/2010/main" val="35362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pic>
        <p:nvPicPr>
          <p:cNvPr id="7" name="Picture 6"/>
          <p:cNvPicPr>
            <a:picLocks noChangeAspect="1"/>
          </p:cNvPicPr>
          <p:nvPr/>
        </p:nvPicPr>
        <p:blipFill>
          <a:blip r:embed="rId2"/>
          <a:stretch>
            <a:fillRect/>
          </a:stretch>
        </p:blipFill>
        <p:spPr>
          <a:xfrm>
            <a:off x="2353237" y="964035"/>
            <a:ext cx="7525871" cy="5764330"/>
          </a:xfrm>
          <a:prstGeom prst="rect">
            <a:avLst/>
          </a:prstGeom>
        </p:spPr>
      </p:pic>
    </p:spTree>
    <p:extLst>
      <p:ext uri="{BB962C8B-B14F-4D97-AF65-F5344CB8AC3E}">
        <p14:creationId xmlns:p14="http://schemas.microsoft.com/office/powerpoint/2010/main" val="42545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78781" y="895134"/>
            <a:ext cx="899903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7404848" y="112763"/>
            <a:ext cx="4838835" cy="5217071"/>
          </a:xfrm>
          <a:prstGeom prst="rect">
            <a:avLst/>
          </a:prstGeom>
        </p:spPr>
      </p:pic>
      <p:sp>
        <p:nvSpPr>
          <p:cNvPr id="3" name="TextBox 2"/>
          <p:cNvSpPr txBox="1"/>
          <p:nvPr/>
        </p:nvSpPr>
        <p:spPr>
          <a:xfrm>
            <a:off x="178419" y="187250"/>
            <a:ext cx="10081687" cy="646331"/>
          </a:xfrm>
          <a:prstGeom prst="rect">
            <a:avLst/>
          </a:prstGeom>
          <a:noFill/>
        </p:spPr>
        <p:txBody>
          <a:bodyPr wrap="square" rtlCol="0">
            <a:spAutoFit/>
          </a:bodyPr>
          <a:lstStyle/>
          <a:p>
            <a:r>
              <a:rPr lang="en-US" sz="3600" dirty="0"/>
              <a:t>The Cure for a Troubled Heart 		 </a:t>
            </a:r>
            <a:r>
              <a:rPr lang="en-US" sz="2400" dirty="0">
                <a:solidFill>
                  <a:schemeClr val="accent1"/>
                </a:solidFill>
              </a:rPr>
              <a:t>John 14:1-6</a:t>
            </a:r>
          </a:p>
        </p:txBody>
      </p:sp>
      <p:sp>
        <p:nvSpPr>
          <p:cNvPr id="7" name="TextBox 6"/>
          <p:cNvSpPr txBox="1"/>
          <p:nvPr/>
        </p:nvSpPr>
        <p:spPr>
          <a:xfrm>
            <a:off x="457746" y="1158326"/>
            <a:ext cx="8641103" cy="523220"/>
          </a:xfrm>
          <a:prstGeom prst="rect">
            <a:avLst/>
          </a:prstGeom>
          <a:noFill/>
        </p:spPr>
        <p:txBody>
          <a:bodyPr wrap="square" rtlCol="0">
            <a:spAutoFit/>
          </a:bodyPr>
          <a:lstStyle/>
          <a:p>
            <a:pPr>
              <a:spcBef>
                <a:spcPts val="600"/>
              </a:spcBef>
              <a:spcAft>
                <a:spcPts val="600"/>
              </a:spcAft>
            </a:pPr>
            <a:r>
              <a:rPr lang="en-US" sz="2800" dirty="0"/>
              <a:t>The Golden Gate Bridge</a:t>
            </a:r>
          </a:p>
        </p:txBody>
      </p:sp>
      <p:sp>
        <p:nvSpPr>
          <p:cNvPr id="8" name="Rectangle 7"/>
          <p:cNvSpPr/>
          <p:nvPr/>
        </p:nvSpPr>
        <p:spPr>
          <a:xfrm>
            <a:off x="529049" y="1825072"/>
            <a:ext cx="3440365"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Total lives lost: 11</a:t>
            </a:r>
          </a:p>
        </p:txBody>
      </p:sp>
      <p:sp>
        <p:nvSpPr>
          <p:cNvPr id="10" name="Rectangle 9"/>
          <p:cNvSpPr/>
          <p:nvPr/>
        </p:nvSpPr>
        <p:spPr>
          <a:xfrm>
            <a:off x="529050" y="2527707"/>
            <a:ext cx="6460423"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10 of those died in the same accident</a:t>
            </a:r>
          </a:p>
        </p:txBody>
      </p:sp>
      <p:sp>
        <p:nvSpPr>
          <p:cNvPr id="14" name="Rectangle 13"/>
          <p:cNvSpPr/>
          <p:nvPr/>
        </p:nvSpPr>
        <p:spPr>
          <a:xfrm>
            <a:off x="2058606" y="5563970"/>
            <a:ext cx="8250977" cy="584775"/>
          </a:xfrm>
          <a:prstGeom prst="rect">
            <a:avLst/>
          </a:prstGeom>
        </p:spPr>
        <p:txBody>
          <a:bodyPr wrap="none">
            <a:spAutoFit/>
          </a:bodyPr>
          <a:lstStyle/>
          <a:p>
            <a:pPr>
              <a:spcBef>
                <a:spcPts val="600"/>
              </a:spcBef>
              <a:spcAft>
                <a:spcPts val="600"/>
              </a:spcAft>
            </a:pPr>
            <a:r>
              <a:rPr lang="en-US" sz="3200" i="1" dirty="0"/>
              <a:t>People who aren’t afraid are able to work!!!</a:t>
            </a:r>
          </a:p>
        </p:txBody>
      </p:sp>
      <p:sp>
        <p:nvSpPr>
          <p:cNvPr id="15" name="Rectangle 14"/>
          <p:cNvSpPr/>
          <p:nvPr/>
        </p:nvSpPr>
        <p:spPr>
          <a:xfrm>
            <a:off x="529048" y="3230342"/>
            <a:ext cx="6625532" cy="523220"/>
          </a:xfrm>
          <a:prstGeom prst="rect">
            <a:avLst/>
          </a:prstGeom>
        </p:spPr>
        <p:txBody>
          <a:bodyPr wrap="none">
            <a:spAutoFit/>
          </a:bodyPr>
          <a:lstStyle/>
          <a:p>
            <a:pPr marL="457200" indent="-457200">
              <a:spcBef>
                <a:spcPts val="600"/>
              </a:spcBef>
              <a:spcAft>
                <a:spcPts val="600"/>
              </a:spcAft>
              <a:buFont typeface="Arial" panose="020B0604020202020204" pitchFamily="34" charset="0"/>
              <a:buChar char="•"/>
            </a:pPr>
            <a:r>
              <a:rPr lang="en-US" sz="2800" dirty="0"/>
              <a:t>Result: Completion ahead of schedule</a:t>
            </a:r>
          </a:p>
        </p:txBody>
      </p:sp>
    </p:spTree>
    <p:extLst>
      <p:ext uri="{BB962C8B-B14F-4D97-AF65-F5344CB8AC3E}">
        <p14:creationId xmlns:p14="http://schemas.microsoft.com/office/powerpoint/2010/main" val="370497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DA9951C7-4320-4495-9FC1-E63CCA4172C0}" vid="{B4FD8286-12BA-4ECE-B80E-03C93BD82B08}"/>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A16170-AED4-43FB-90C7-1F1653EBFAC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31C05A15-2C36-4B2C-9ED7-7313D5940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709</TotalTime>
  <Words>637</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Georgia</vt:lpstr>
      <vt:lpstr>Brushed Metal 16x9</vt:lpstr>
      <vt:lpstr>The Cure for a Troubled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Intergraph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Squandering our Talent</dc:title>
  <dc:creator>Wellington, Darren P (Darren Wellington)</dc:creator>
  <cp:lastModifiedBy>Gerald Keener</cp:lastModifiedBy>
  <cp:revision>47</cp:revision>
  <dcterms:created xsi:type="dcterms:W3CDTF">2017-02-24T01:08:40Z</dcterms:created>
  <dcterms:modified xsi:type="dcterms:W3CDTF">2017-05-16T16:57:01Z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