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75" r:id="rId5"/>
    <p:sldId id="265" r:id="rId6"/>
    <p:sldId id="266" r:id="rId7"/>
    <p:sldId id="270" r:id="rId8"/>
    <p:sldId id="274" r:id="rId9"/>
    <p:sldId id="269"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3" d="100"/>
          <a:sy n="113" d="100"/>
        </p:scale>
        <p:origin x="145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D50DC2-8C7C-4CF9-8D7C-ABB30FA73F71}" type="datetimeFigureOut">
              <a:rPr lang="en-US" smtClean="0"/>
              <a:t>4/1/2017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9CDB95-A644-4B5C-A5F1-553565D14026}" type="slidenum">
              <a:rPr lang="en-US" smtClean="0"/>
              <a:t>‹#›</a:t>
            </a:fld>
            <a:endParaRPr lang="en-US"/>
          </a:p>
        </p:txBody>
      </p:sp>
    </p:spTree>
    <p:extLst>
      <p:ext uri="{BB962C8B-B14F-4D97-AF65-F5344CB8AC3E}">
        <p14:creationId xmlns:p14="http://schemas.microsoft.com/office/powerpoint/2010/main" val="44214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77076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8:20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425766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708534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45526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632172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5:07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79552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274633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4/1/2017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404249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Need of Nothing</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The Letter to the Church at </a:t>
            </a:r>
            <a:r>
              <a:rPr lang="en-US" dirty="0" smtClean="0"/>
              <a:t>Laodicea</a:t>
            </a:r>
            <a:endParaRPr lang="en-US" dirty="0" smtClean="0"/>
          </a:p>
          <a:p>
            <a:r>
              <a:rPr lang="en-US" dirty="0" smtClean="0"/>
              <a:t>Revelation </a:t>
            </a:r>
            <a:r>
              <a:rPr lang="en-US" dirty="0" smtClean="0"/>
              <a:t>3:14-22</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914400"/>
            <a:ext cx="8458200" cy="4832092"/>
          </a:xfrm>
          <a:prstGeom prst="rect">
            <a:avLst/>
          </a:prstGeom>
        </p:spPr>
        <p:txBody>
          <a:bodyPr wrap="square">
            <a:spAutoFit/>
          </a:bodyPr>
          <a:lstStyle/>
          <a:p>
            <a:r>
              <a:rPr lang="en-US" sz="2800" i="1" baseline="30000" dirty="0"/>
              <a:t>65 </a:t>
            </a:r>
            <a:r>
              <a:rPr lang="en-US" sz="2800" i="1" dirty="0"/>
              <a:t>And He was saying, “For this reason I have said to you, that no one can come to Me unless it has been granted him from the Father.”</a:t>
            </a:r>
          </a:p>
          <a:p>
            <a:r>
              <a:rPr lang="en-US" sz="2800" i="1" baseline="30000" dirty="0" smtClean="0"/>
              <a:t>66</a:t>
            </a:r>
            <a:r>
              <a:rPr lang="en-US" sz="2800" i="1" baseline="30000" dirty="0"/>
              <a:t> </a:t>
            </a:r>
            <a:r>
              <a:rPr lang="en-US" sz="2800" i="1" dirty="0"/>
              <a:t>As a result of this many of His disciples withdrew and were not walking with Him anymore. </a:t>
            </a:r>
            <a:r>
              <a:rPr lang="en-US" sz="2800" i="1" baseline="30000" dirty="0"/>
              <a:t>67 </a:t>
            </a:r>
            <a:r>
              <a:rPr lang="en-US" sz="2800" i="1" dirty="0"/>
              <a:t>So Jesus said to the twelve, “You do not want to go away also, do you?” </a:t>
            </a:r>
            <a:r>
              <a:rPr lang="en-US" sz="2800" i="1" baseline="30000" dirty="0"/>
              <a:t>68 </a:t>
            </a:r>
            <a:r>
              <a:rPr lang="en-US" sz="2800" i="1" dirty="0"/>
              <a:t>Simon Peter answered Him, “Lord, to whom shall we go? You have words of eternal life. </a:t>
            </a:r>
            <a:r>
              <a:rPr lang="en-US" sz="2800" i="1" baseline="30000" dirty="0"/>
              <a:t>69 </a:t>
            </a:r>
            <a:r>
              <a:rPr lang="en-US" sz="2800" i="1" dirty="0"/>
              <a:t>We have believed and have come to know that You are the Holy One of God</a:t>
            </a:r>
            <a:r>
              <a:rPr lang="en-US" sz="2800" i="1" dirty="0" smtClean="0"/>
              <a:t>.”</a:t>
            </a:r>
          </a:p>
          <a:p>
            <a:pPr algn="r"/>
            <a:r>
              <a:rPr lang="en-US" sz="2800" dirty="0" smtClean="0"/>
              <a:t>John 6:65-69 </a:t>
            </a:r>
            <a:endParaRPr lang="en-US" sz="2800" dirty="0"/>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In Need of Nothing</a:t>
            </a:r>
            <a:endParaRPr lang="en-US" sz="4400" dirty="0"/>
          </a:p>
        </p:txBody>
      </p:sp>
      <p:sp>
        <p:nvSpPr>
          <p:cNvPr id="8" name="Rectangle 7"/>
          <p:cNvSpPr/>
          <p:nvPr/>
        </p:nvSpPr>
        <p:spPr>
          <a:xfrm>
            <a:off x="4419600" y="279535"/>
            <a:ext cx="4648645" cy="369332"/>
          </a:xfrm>
          <a:prstGeom prst="rect">
            <a:avLst/>
          </a:prstGeom>
        </p:spPr>
        <p:txBody>
          <a:bodyPr wrap="none">
            <a:spAutoFit/>
          </a:bodyPr>
          <a:lstStyle/>
          <a:p>
            <a:r>
              <a:rPr lang="en-US" dirty="0" smtClean="0"/>
              <a:t>Letter </a:t>
            </a:r>
            <a:r>
              <a:rPr lang="en-US" dirty="0"/>
              <a:t>to the Church at </a:t>
            </a:r>
            <a:r>
              <a:rPr lang="en-US" dirty="0" smtClean="0"/>
              <a:t>Laodicea </a:t>
            </a:r>
            <a:r>
              <a:rPr lang="en-US" dirty="0" smtClean="0"/>
              <a:t>(Rev. </a:t>
            </a:r>
            <a:r>
              <a:rPr lang="en-US" dirty="0" smtClean="0"/>
              <a:t>3:14-22)</a:t>
            </a:r>
            <a:endParaRPr lang="en-US" dirty="0"/>
          </a:p>
        </p:txBody>
      </p:sp>
      <p:cxnSp>
        <p:nvCxnSpPr>
          <p:cNvPr id="9" name="Straight Connector 8"/>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85189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In Need of Nothing</a:t>
            </a:r>
            <a:endParaRPr lang="en-US" sz="4400" dirty="0"/>
          </a:p>
        </p:txBody>
      </p:sp>
      <p:sp>
        <p:nvSpPr>
          <p:cNvPr id="9" name="Rectangle 8"/>
          <p:cNvSpPr/>
          <p:nvPr/>
        </p:nvSpPr>
        <p:spPr>
          <a:xfrm>
            <a:off x="4419600" y="279535"/>
            <a:ext cx="4648645" cy="369332"/>
          </a:xfrm>
          <a:prstGeom prst="rect">
            <a:avLst/>
          </a:prstGeom>
        </p:spPr>
        <p:txBody>
          <a:bodyPr wrap="none">
            <a:spAutoFit/>
          </a:bodyPr>
          <a:lstStyle/>
          <a:p>
            <a:r>
              <a:rPr lang="en-US" dirty="0" smtClean="0"/>
              <a:t>Letter </a:t>
            </a:r>
            <a:r>
              <a:rPr lang="en-US" dirty="0"/>
              <a:t>to the Church at </a:t>
            </a:r>
            <a:r>
              <a:rPr lang="en-US" dirty="0" smtClean="0"/>
              <a:t>Laodicea </a:t>
            </a:r>
            <a:r>
              <a:rPr lang="en-US" dirty="0" smtClean="0"/>
              <a:t>(Rev. </a:t>
            </a:r>
            <a:r>
              <a:rPr lang="en-US" dirty="0" smtClean="0"/>
              <a:t>3:14-22)</a:t>
            </a:r>
            <a:endParaRPr lang="en-US" dirty="0"/>
          </a:p>
        </p:txBody>
      </p:sp>
      <p:cxnSp>
        <p:nvCxnSpPr>
          <p:cNvPr id="11" name="Straight Connector 10"/>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7657" y="926069"/>
            <a:ext cx="4931543" cy="476640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0" name="TextBox 9"/>
          <p:cNvSpPr txBox="1"/>
          <p:nvPr/>
        </p:nvSpPr>
        <p:spPr>
          <a:xfrm>
            <a:off x="228600" y="838200"/>
            <a:ext cx="3276600" cy="4401205"/>
          </a:xfrm>
          <a:prstGeom prst="rect">
            <a:avLst/>
          </a:prstGeom>
          <a:noFill/>
        </p:spPr>
        <p:txBody>
          <a:bodyPr wrap="square" rtlCol="0">
            <a:spAutoFit/>
          </a:bodyPr>
          <a:lstStyle/>
          <a:p>
            <a:r>
              <a:rPr lang="en-US" sz="2800" i="1" dirty="0" smtClean="0"/>
              <a:t>“I know your deeds, that you are neither cold nor hot; I wish that you were cold or hot.  So because you are lukewarm, and neither hot nor cold, I will spit you out of My mouth.”</a:t>
            </a:r>
            <a:endParaRPr lang="en-US" sz="2800" i="1" dirty="0" smtClean="0"/>
          </a:p>
          <a:p>
            <a:pPr algn="r"/>
            <a:r>
              <a:rPr lang="en-US" sz="2800" dirty="0" smtClean="0"/>
              <a:t>~ Revelation </a:t>
            </a:r>
            <a:r>
              <a:rPr lang="en-US" sz="2800" dirty="0" smtClean="0"/>
              <a:t>3:15-16</a:t>
            </a:r>
            <a:endParaRPr lang="en-US" sz="2800" dirty="0"/>
          </a:p>
        </p:txBody>
      </p:sp>
    </p:spTree>
    <p:extLst>
      <p:ext uri="{BB962C8B-B14F-4D97-AF65-F5344CB8AC3E}">
        <p14:creationId xmlns:p14="http://schemas.microsoft.com/office/powerpoint/2010/main" val="25082631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3" name="TextBox 2"/>
          <p:cNvSpPr txBox="1"/>
          <p:nvPr/>
        </p:nvSpPr>
        <p:spPr>
          <a:xfrm>
            <a:off x="152400" y="796193"/>
            <a:ext cx="3534942" cy="584775"/>
          </a:xfrm>
          <a:prstGeom prst="rect">
            <a:avLst/>
          </a:prstGeom>
          <a:noFill/>
        </p:spPr>
        <p:txBody>
          <a:bodyPr wrap="none" rtlCol="0">
            <a:spAutoFit/>
          </a:bodyPr>
          <a:lstStyle/>
          <a:p>
            <a:r>
              <a:rPr lang="en-US" sz="3200" dirty="0" smtClean="0"/>
              <a:t>The </a:t>
            </a:r>
            <a:r>
              <a:rPr lang="en-US" sz="3200" dirty="0" smtClean="0"/>
              <a:t>City of Laodicea</a:t>
            </a:r>
            <a:endParaRPr lang="en-US" sz="3200" dirty="0"/>
          </a:p>
        </p:txBody>
      </p:sp>
      <p:sp>
        <p:nvSpPr>
          <p:cNvPr id="8" name="Text Placeholder 2"/>
          <p:cNvSpPr txBox="1">
            <a:spLocks/>
          </p:cNvSpPr>
          <p:nvPr/>
        </p:nvSpPr>
        <p:spPr>
          <a:xfrm>
            <a:off x="381000" y="1371600"/>
            <a:ext cx="8291588" cy="4203143"/>
          </a:xfrm>
          <a:prstGeom prst="rect">
            <a:avLst/>
          </a:prstGeom>
        </p:spPr>
        <p:txBody>
          <a:bodyPr>
            <a:normAutofit fontScale="92500" lnSpcReduction="10000"/>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US" dirty="0" smtClean="0"/>
              <a:t>Extreme Wealth and Self-Sufficiency</a:t>
            </a:r>
          </a:p>
          <a:p>
            <a:pPr lvl="1">
              <a:lnSpc>
                <a:spcPct val="150000"/>
              </a:lnSpc>
            </a:pPr>
            <a:r>
              <a:rPr lang="en-US" dirty="0" smtClean="0"/>
              <a:t>Refused Roman help after earthquake of AD60</a:t>
            </a:r>
          </a:p>
          <a:p>
            <a:pPr>
              <a:lnSpc>
                <a:spcPct val="150000"/>
              </a:lnSpc>
            </a:pPr>
            <a:r>
              <a:rPr lang="en-US" dirty="0" smtClean="0"/>
              <a:t>At the crossroads of trade in the Roman empire</a:t>
            </a:r>
          </a:p>
          <a:p>
            <a:pPr>
              <a:lnSpc>
                <a:spcPct val="150000"/>
              </a:lnSpc>
            </a:pPr>
            <a:r>
              <a:rPr lang="en-US" dirty="0" smtClean="0"/>
              <a:t>Production and export of “black wool”</a:t>
            </a:r>
          </a:p>
          <a:p>
            <a:pPr>
              <a:lnSpc>
                <a:spcPct val="150000"/>
              </a:lnSpc>
            </a:pPr>
            <a:r>
              <a:rPr lang="en-US" dirty="0" smtClean="0"/>
              <a:t>Medical School with production of eye medicine</a:t>
            </a:r>
          </a:p>
          <a:p>
            <a:pPr lvl="1">
              <a:lnSpc>
                <a:spcPct val="150000"/>
              </a:lnSpc>
            </a:pPr>
            <a:r>
              <a:rPr lang="en-US" dirty="0" smtClean="0"/>
              <a:t>Phrygian stone crushed into powder</a:t>
            </a:r>
            <a:endParaRPr lang="en-US" dirty="0" smtClean="0"/>
          </a:p>
        </p:txBody>
      </p:sp>
      <p:sp>
        <p:nvSpPr>
          <p:cNvPr id="11"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In Need of Nothing</a:t>
            </a:r>
            <a:endParaRPr lang="en-US" sz="4400" dirty="0"/>
          </a:p>
        </p:txBody>
      </p:sp>
      <p:sp>
        <p:nvSpPr>
          <p:cNvPr id="12" name="Rectangle 11"/>
          <p:cNvSpPr/>
          <p:nvPr/>
        </p:nvSpPr>
        <p:spPr>
          <a:xfrm>
            <a:off x="4419600" y="279535"/>
            <a:ext cx="4648645" cy="369332"/>
          </a:xfrm>
          <a:prstGeom prst="rect">
            <a:avLst/>
          </a:prstGeom>
        </p:spPr>
        <p:txBody>
          <a:bodyPr wrap="none">
            <a:spAutoFit/>
          </a:bodyPr>
          <a:lstStyle/>
          <a:p>
            <a:r>
              <a:rPr lang="en-US" dirty="0" smtClean="0"/>
              <a:t>Letter </a:t>
            </a:r>
            <a:r>
              <a:rPr lang="en-US" dirty="0"/>
              <a:t>to the Church at </a:t>
            </a:r>
            <a:r>
              <a:rPr lang="en-US" dirty="0" smtClean="0"/>
              <a:t>Laodicea </a:t>
            </a:r>
            <a:r>
              <a:rPr lang="en-US" dirty="0" smtClean="0"/>
              <a:t>(Rev. </a:t>
            </a:r>
            <a:r>
              <a:rPr lang="en-US" dirty="0" smtClean="0"/>
              <a:t>3:14-22)</a:t>
            </a:r>
            <a:endParaRPr lang="en-US" dirty="0"/>
          </a:p>
        </p:txBody>
      </p:sp>
      <p:cxnSp>
        <p:nvCxnSpPr>
          <p:cNvPr id="13" name="Straight Connector 12"/>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69210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4" name="TextBox 3"/>
          <p:cNvSpPr txBox="1"/>
          <p:nvPr/>
        </p:nvSpPr>
        <p:spPr>
          <a:xfrm>
            <a:off x="186267" y="852202"/>
            <a:ext cx="8077200" cy="1384995"/>
          </a:xfrm>
          <a:prstGeom prst="rect">
            <a:avLst/>
          </a:prstGeom>
          <a:noFill/>
        </p:spPr>
        <p:txBody>
          <a:bodyPr wrap="square" rtlCol="0">
            <a:spAutoFit/>
          </a:bodyPr>
          <a:lstStyle/>
          <a:p>
            <a:r>
              <a:rPr lang="en-US" sz="2800" i="1" dirty="0" smtClean="0"/>
              <a:t>“Because you say, ‘I am rich, and have become wealthy, and have need of nothing…”</a:t>
            </a:r>
            <a:endParaRPr lang="en-US" sz="2800" i="1" dirty="0" smtClean="0"/>
          </a:p>
          <a:p>
            <a:pPr algn="r"/>
            <a:r>
              <a:rPr lang="en-US" sz="2800" dirty="0" smtClean="0"/>
              <a:t>~ </a:t>
            </a:r>
            <a:r>
              <a:rPr lang="en-US" sz="2800" dirty="0" smtClean="0"/>
              <a:t>Revelation 3:17</a:t>
            </a:r>
            <a:endParaRPr lang="en-US" sz="2800" dirty="0"/>
          </a:p>
        </p:txBody>
      </p:sp>
      <p:sp>
        <p:nvSpPr>
          <p:cNvPr id="8"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In Need of Nothing</a:t>
            </a:r>
            <a:endParaRPr lang="en-US" sz="4400" dirty="0"/>
          </a:p>
        </p:txBody>
      </p:sp>
      <p:sp>
        <p:nvSpPr>
          <p:cNvPr id="11" name="Rectangle 10"/>
          <p:cNvSpPr/>
          <p:nvPr/>
        </p:nvSpPr>
        <p:spPr>
          <a:xfrm>
            <a:off x="4419600" y="279535"/>
            <a:ext cx="4648645" cy="369332"/>
          </a:xfrm>
          <a:prstGeom prst="rect">
            <a:avLst/>
          </a:prstGeom>
        </p:spPr>
        <p:txBody>
          <a:bodyPr wrap="none">
            <a:spAutoFit/>
          </a:bodyPr>
          <a:lstStyle/>
          <a:p>
            <a:r>
              <a:rPr lang="en-US" dirty="0" smtClean="0"/>
              <a:t>Letter </a:t>
            </a:r>
            <a:r>
              <a:rPr lang="en-US" dirty="0"/>
              <a:t>to the Church at </a:t>
            </a:r>
            <a:r>
              <a:rPr lang="en-US" dirty="0" smtClean="0"/>
              <a:t>Laodicea </a:t>
            </a:r>
            <a:r>
              <a:rPr lang="en-US" dirty="0" smtClean="0"/>
              <a:t>(Rev. </a:t>
            </a:r>
            <a:r>
              <a:rPr lang="en-US" dirty="0" smtClean="0"/>
              <a:t>3:14-22)</a:t>
            </a:r>
            <a:endParaRPr lang="en-US" dirty="0"/>
          </a:p>
        </p:txBody>
      </p:sp>
      <p:cxnSp>
        <p:nvCxnSpPr>
          <p:cNvPr id="12" name="Straight Connector 11"/>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 Placeholder 2"/>
          <p:cNvSpPr txBox="1">
            <a:spLocks/>
          </p:cNvSpPr>
          <p:nvPr/>
        </p:nvSpPr>
        <p:spPr>
          <a:xfrm>
            <a:off x="152400" y="2403598"/>
            <a:ext cx="8686800" cy="2054265"/>
          </a:xfrm>
          <a:prstGeom prst="rect">
            <a:avLst/>
          </a:prstGeom>
        </p:spPr>
        <p:txBody>
          <a:bodyPr>
            <a:normAutofit fontScale="85000" lnSpcReduction="10000"/>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600"/>
              </a:spcBef>
              <a:spcAft>
                <a:spcPts val="600"/>
              </a:spcAft>
            </a:pPr>
            <a:r>
              <a:rPr lang="en-US" dirty="0"/>
              <a:t>S</a:t>
            </a:r>
            <a:r>
              <a:rPr lang="en-US" dirty="0" smtClean="0"/>
              <a:t>topped being useful because they stopped needing God!</a:t>
            </a:r>
          </a:p>
          <a:p>
            <a:pPr lvl="1">
              <a:lnSpc>
                <a:spcPct val="110000"/>
              </a:lnSpc>
              <a:spcBef>
                <a:spcPts val="0"/>
              </a:spcBef>
              <a:spcAft>
                <a:spcPts val="600"/>
              </a:spcAft>
            </a:pPr>
            <a:r>
              <a:rPr lang="en-US" dirty="0" smtClean="0"/>
              <a:t>John 6:67-68 – “To whom shall we go? You have words of eternal life.”</a:t>
            </a:r>
          </a:p>
          <a:p>
            <a:pPr lvl="1">
              <a:lnSpc>
                <a:spcPct val="150000"/>
              </a:lnSpc>
              <a:spcBef>
                <a:spcPts val="0"/>
              </a:spcBef>
              <a:spcAft>
                <a:spcPts val="600"/>
              </a:spcAft>
            </a:pPr>
            <a:r>
              <a:rPr lang="en-US" dirty="0" smtClean="0"/>
              <a:t>II Corinthians 12:7-10 – “Power is perfected in weakness.”</a:t>
            </a:r>
          </a:p>
        </p:txBody>
      </p:sp>
    </p:spTree>
    <p:extLst>
      <p:ext uri="{BB962C8B-B14F-4D97-AF65-F5344CB8AC3E}">
        <p14:creationId xmlns:p14="http://schemas.microsoft.com/office/powerpoint/2010/main" val="25858223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4" name="TextBox 3"/>
          <p:cNvSpPr txBox="1"/>
          <p:nvPr/>
        </p:nvSpPr>
        <p:spPr>
          <a:xfrm>
            <a:off x="228600" y="852202"/>
            <a:ext cx="8077200" cy="1384995"/>
          </a:xfrm>
          <a:prstGeom prst="rect">
            <a:avLst/>
          </a:prstGeom>
          <a:noFill/>
        </p:spPr>
        <p:txBody>
          <a:bodyPr wrap="square" rtlCol="0">
            <a:spAutoFit/>
          </a:bodyPr>
          <a:lstStyle/>
          <a:p>
            <a:r>
              <a:rPr lang="en-US" sz="2800" i="1" dirty="0" smtClean="0"/>
              <a:t>“…and you do not know that you are wretched and miserable and poor and blind and naked…”</a:t>
            </a:r>
            <a:endParaRPr lang="en-US" sz="2800" i="1" dirty="0" smtClean="0"/>
          </a:p>
          <a:p>
            <a:pPr algn="r"/>
            <a:r>
              <a:rPr lang="en-US" sz="2800" dirty="0" smtClean="0"/>
              <a:t>~ </a:t>
            </a:r>
            <a:r>
              <a:rPr lang="en-US" sz="2800" dirty="0" smtClean="0"/>
              <a:t>Revelation 3:17</a:t>
            </a:r>
            <a:endParaRPr lang="en-US" sz="2800" dirty="0"/>
          </a:p>
        </p:txBody>
      </p:sp>
      <p:sp>
        <p:nvSpPr>
          <p:cNvPr id="8"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In Need of Nothing</a:t>
            </a:r>
            <a:endParaRPr lang="en-US" sz="4400" dirty="0"/>
          </a:p>
        </p:txBody>
      </p:sp>
      <p:sp>
        <p:nvSpPr>
          <p:cNvPr id="11" name="Rectangle 10"/>
          <p:cNvSpPr/>
          <p:nvPr/>
        </p:nvSpPr>
        <p:spPr>
          <a:xfrm>
            <a:off x="4419600" y="279535"/>
            <a:ext cx="4648645" cy="369332"/>
          </a:xfrm>
          <a:prstGeom prst="rect">
            <a:avLst/>
          </a:prstGeom>
        </p:spPr>
        <p:txBody>
          <a:bodyPr wrap="none">
            <a:spAutoFit/>
          </a:bodyPr>
          <a:lstStyle/>
          <a:p>
            <a:r>
              <a:rPr lang="en-US" dirty="0" smtClean="0"/>
              <a:t>Letter </a:t>
            </a:r>
            <a:r>
              <a:rPr lang="en-US" dirty="0"/>
              <a:t>to the Church at </a:t>
            </a:r>
            <a:r>
              <a:rPr lang="en-US" dirty="0" smtClean="0"/>
              <a:t>Laodicea </a:t>
            </a:r>
            <a:r>
              <a:rPr lang="en-US" dirty="0" smtClean="0"/>
              <a:t>(Rev. </a:t>
            </a:r>
            <a:r>
              <a:rPr lang="en-US" dirty="0" smtClean="0"/>
              <a:t>3:14-22)</a:t>
            </a:r>
            <a:endParaRPr lang="en-US" dirty="0"/>
          </a:p>
        </p:txBody>
      </p:sp>
      <p:cxnSp>
        <p:nvCxnSpPr>
          <p:cNvPr id="12" name="Straight Connector 11"/>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Placeholder 2"/>
          <p:cNvSpPr txBox="1">
            <a:spLocks/>
          </p:cNvSpPr>
          <p:nvPr/>
        </p:nvSpPr>
        <p:spPr>
          <a:xfrm>
            <a:off x="310545" y="2438400"/>
            <a:ext cx="8291588" cy="2514600"/>
          </a:xfrm>
          <a:prstGeom prst="rect">
            <a:avLst/>
          </a:prstGeom>
        </p:spPr>
        <p:txBody>
          <a:bodyPr>
            <a:normAutofit fontScale="92500" lnSpcReduction="10000"/>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0"/>
              </a:spcBef>
              <a:spcAft>
                <a:spcPts val="600"/>
              </a:spcAft>
            </a:pPr>
            <a:r>
              <a:rPr lang="en-US" dirty="0" smtClean="0"/>
              <a:t>They didn’t know their own condition</a:t>
            </a:r>
          </a:p>
          <a:p>
            <a:pPr lvl="1">
              <a:lnSpc>
                <a:spcPct val="150000"/>
              </a:lnSpc>
              <a:spcBef>
                <a:spcPts val="0"/>
              </a:spcBef>
              <a:spcAft>
                <a:spcPts val="600"/>
              </a:spcAft>
            </a:pPr>
            <a:r>
              <a:rPr lang="en-US" dirty="0" smtClean="0"/>
              <a:t>They were under a delusion of self-sufficiency </a:t>
            </a:r>
          </a:p>
          <a:p>
            <a:pPr lvl="1">
              <a:lnSpc>
                <a:spcPct val="150000"/>
              </a:lnSpc>
              <a:spcBef>
                <a:spcPts val="0"/>
              </a:spcBef>
              <a:spcAft>
                <a:spcPts val="600"/>
              </a:spcAft>
            </a:pPr>
            <a:r>
              <a:rPr lang="en-US" dirty="0" smtClean="0"/>
              <a:t>They created their own definition of sufficiency</a:t>
            </a:r>
          </a:p>
          <a:p>
            <a:pPr lvl="1">
              <a:lnSpc>
                <a:spcPct val="150000"/>
              </a:lnSpc>
              <a:spcBef>
                <a:spcPts val="0"/>
              </a:spcBef>
              <a:spcAft>
                <a:spcPts val="600"/>
              </a:spcAft>
            </a:pPr>
            <a:r>
              <a:rPr lang="en-US" dirty="0" smtClean="0"/>
              <a:t>James 1:22-25 – like a man who looks into the mirror</a:t>
            </a:r>
          </a:p>
        </p:txBody>
      </p:sp>
    </p:spTree>
    <p:extLst>
      <p:ext uri="{BB962C8B-B14F-4D97-AF65-F5344CB8AC3E}">
        <p14:creationId xmlns:p14="http://schemas.microsoft.com/office/powerpoint/2010/main" val="2301648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4" name="TextBox 3"/>
          <p:cNvSpPr txBox="1"/>
          <p:nvPr/>
        </p:nvSpPr>
        <p:spPr>
          <a:xfrm>
            <a:off x="381000" y="1676400"/>
            <a:ext cx="8077200" cy="2677656"/>
          </a:xfrm>
          <a:prstGeom prst="rect">
            <a:avLst/>
          </a:prstGeom>
          <a:noFill/>
        </p:spPr>
        <p:txBody>
          <a:bodyPr wrap="square" rtlCol="0">
            <a:spAutoFit/>
          </a:bodyPr>
          <a:lstStyle/>
          <a:p>
            <a:r>
              <a:rPr lang="en-US" sz="2800" i="1" dirty="0" smtClean="0"/>
              <a:t>“Those whom I love, I reprove and discipline; therefore, be zealous and repent.  Behold, I stand at the door and knock; if anyone hears My voice and opens the door, I will come in to him and will dine with him, and he with Me.”</a:t>
            </a:r>
            <a:endParaRPr lang="en-US" sz="2800" i="1" dirty="0" smtClean="0"/>
          </a:p>
          <a:p>
            <a:pPr algn="r"/>
            <a:r>
              <a:rPr lang="en-US" sz="2800" dirty="0" smtClean="0"/>
              <a:t>~ </a:t>
            </a:r>
            <a:r>
              <a:rPr lang="en-US" sz="2800" dirty="0" smtClean="0"/>
              <a:t>Revelation 3:19-20</a:t>
            </a:r>
            <a:endParaRPr lang="en-US" sz="2800" dirty="0"/>
          </a:p>
        </p:txBody>
      </p:sp>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9" name="Rectangle 8"/>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10" name="Straight Connector 9"/>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62081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4800600"/>
            <a:ext cx="4214006" cy="2370378"/>
          </a:xfrm>
          <a:prstGeom prst="rect">
            <a:avLst/>
          </a:prstGeom>
        </p:spPr>
      </p:pic>
      <p:sp>
        <p:nvSpPr>
          <p:cNvPr id="7" name="Title 1"/>
          <p:cNvSpPr txBox="1">
            <a:spLocks/>
          </p:cNvSpPr>
          <p:nvPr/>
        </p:nvSpPr>
        <p:spPr>
          <a:xfrm>
            <a:off x="228600" y="76200"/>
            <a:ext cx="8382000" cy="664797"/>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sz="4400" dirty="0" smtClean="0"/>
              <a:t>A Forgotten Love</a:t>
            </a:r>
            <a:endParaRPr lang="en-US" sz="4400" dirty="0"/>
          </a:p>
        </p:txBody>
      </p:sp>
      <p:sp>
        <p:nvSpPr>
          <p:cNvPr id="8" name="Rectangle 7"/>
          <p:cNvSpPr/>
          <p:nvPr/>
        </p:nvSpPr>
        <p:spPr>
          <a:xfrm>
            <a:off x="4299364" y="261272"/>
            <a:ext cx="4648645" cy="369332"/>
          </a:xfrm>
          <a:prstGeom prst="rect">
            <a:avLst/>
          </a:prstGeom>
        </p:spPr>
        <p:txBody>
          <a:bodyPr wrap="none">
            <a:spAutoFit/>
          </a:bodyPr>
          <a:lstStyle/>
          <a:p>
            <a:r>
              <a:rPr lang="en-US" dirty="0"/>
              <a:t>The Letter to the Church at </a:t>
            </a:r>
            <a:r>
              <a:rPr lang="en-US" dirty="0" smtClean="0"/>
              <a:t>Ephesus (Rev. 2:1-7)</a:t>
            </a:r>
            <a:endParaRPr lang="en-US" dirty="0"/>
          </a:p>
        </p:txBody>
      </p:sp>
      <p:cxnSp>
        <p:nvCxnSpPr>
          <p:cNvPr id="9" name="Straight Connector 8"/>
          <p:cNvCxnSpPr/>
          <p:nvPr/>
        </p:nvCxnSpPr>
        <p:spPr>
          <a:xfrm>
            <a:off x="152400" y="685800"/>
            <a:ext cx="86868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Placeholder 2"/>
          <p:cNvSpPr txBox="1">
            <a:spLocks/>
          </p:cNvSpPr>
          <p:nvPr/>
        </p:nvSpPr>
        <p:spPr>
          <a:xfrm>
            <a:off x="228600" y="841076"/>
            <a:ext cx="8291588" cy="2133600"/>
          </a:xfrm>
          <a:prstGeom prst="rect">
            <a:avLst/>
          </a:prstGeom>
        </p:spPr>
        <p:txBody>
          <a:bodyPr>
            <a:norm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0"/>
              </a:spcBef>
            </a:pPr>
            <a:r>
              <a:rPr lang="en-US" dirty="0" smtClean="0"/>
              <a:t>Those whom I love, I reprove and discipline</a:t>
            </a:r>
          </a:p>
          <a:p>
            <a:pPr lvl="1">
              <a:lnSpc>
                <a:spcPct val="150000"/>
              </a:lnSpc>
              <a:spcBef>
                <a:spcPts val="0"/>
              </a:spcBef>
            </a:pPr>
            <a:r>
              <a:rPr lang="en-US" dirty="0" smtClean="0"/>
              <a:t>Hebrews 12:3-12</a:t>
            </a:r>
          </a:p>
          <a:p>
            <a:pPr lvl="1">
              <a:lnSpc>
                <a:spcPct val="150000"/>
              </a:lnSpc>
              <a:spcBef>
                <a:spcPts val="0"/>
              </a:spcBef>
            </a:pPr>
            <a:r>
              <a:rPr lang="en-US" dirty="0" smtClean="0"/>
              <a:t>Proverbs 3:12</a:t>
            </a:r>
          </a:p>
        </p:txBody>
      </p:sp>
      <p:sp>
        <p:nvSpPr>
          <p:cNvPr id="11" name="Text Placeholder 2"/>
          <p:cNvSpPr txBox="1">
            <a:spLocks/>
          </p:cNvSpPr>
          <p:nvPr/>
        </p:nvSpPr>
        <p:spPr>
          <a:xfrm>
            <a:off x="228600" y="2895600"/>
            <a:ext cx="8291588" cy="2817962"/>
          </a:xfrm>
          <a:prstGeom prst="rect">
            <a:avLst/>
          </a:prstGeom>
        </p:spPr>
        <p:txBody>
          <a:bodyPr>
            <a:normAutofit fontScale="92500" lnSpcReduction="10000"/>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0"/>
              </a:spcBef>
            </a:pPr>
            <a:r>
              <a:rPr lang="en-US" dirty="0" smtClean="0"/>
              <a:t>Where was Jesus?</a:t>
            </a:r>
          </a:p>
          <a:p>
            <a:pPr lvl="1">
              <a:lnSpc>
                <a:spcPct val="150000"/>
              </a:lnSpc>
              <a:spcBef>
                <a:spcPts val="0"/>
              </a:spcBef>
            </a:pPr>
            <a:r>
              <a:rPr lang="en-US" dirty="0" smtClean="0"/>
              <a:t>Outside – wanting to come in and dine with them</a:t>
            </a:r>
          </a:p>
          <a:p>
            <a:pPr lvl="1">
              <a:lnSpc>
                <a:spcPct val="150000"/>
              </a:lnSpc>
              <a:spcBef>
                <a:spcPts val="0"/>
              </a:spcBef>
            </a:pPr>
            <a:r>
              <a:rPr lang="en-US" dirty="0" smtClean="0"/>
              <a:t>Patiently waiting, knocking on the door</a:t>
            </a:r>
          </a:p>
          <a:p>
            <a:pPr lvl="1">
              <a:lnSpc>
                <a:spcPct val="150000"/>
              </a:lnSpc>
              <a:spcBef>
                <a:spcPts val="0"/>
              </a:spcBef>
            </a:pPr>
            <a:r>
              <a:rPr lang="en-US" dirty="0" smtClean="0"/>
              <a:t>Jesus won’t break the door down</a:t>
            </a:r>
          </a:p>
          <a:p>
            <a:pPr lvl="1">
              <a:lnSpc>
                <a:spcPct val="150000"/>
              </a:lnSpc>
              <a:spcBef>
                <a:spcPts val="0"/>
              </a:spcBef>
            </a:pPr>
            <a:r>
              <a:rPr lang="en-US" dirty="0" smtClean="0"/>
              <a:t>But He won’t knock forever…</a:t>
            </a:r>
          </a:p>
        </p:txBody>
      </p:sp>
    </p:spTree>
    <p:extLst>
      <p:ext uri="{BB962C8B-B14F-4D97-AF65-F5344CB8AC3E}">
        <p14:creationId xmlns:p14="http://schemas.microsoft.com/office/powerpoint/2010/main" val="4253499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63DBBDF-C49E-438B-8036-CDCD22ECC1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(Dark blue design)</Template>
  <TotalTime>412</TotalTime>
  <Words>1244</Words>
  <Application>Microsoft Office PowerPoint</Application>
  <PresentationFormat>On-screen Show (4:3)</PresentationFormat>
  <Paragraphs>82</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Blue Segoe 4-3 template-template_April-17-2007</vt:lpstr>
      <vt:lpstr>White with Courier font for code slides</vt:lpstr>
      <vt:lpstr>In Need of Nothing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Intergraph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Forgotten Love</dc:title>
  <dc:creator>Wellington, Darren P (Darren Wellington)</dc:creator>
  <cp:keywords/>
  <cp:lastModifiedBy>Wellington, Darren P (Darren Wellington)</cp:lastModifiedBy>
  <cp:revision>27</cp:revision>
  <dcterms:created xsi:type="dcterms:W3CDTF">2017-04-01T01:14:22Z</dcterms:created>
  <dcterms:modified xsi:type="dcterms:W3CDTF">2017-04-02T02:37:43Z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TC102867289990</vt:lpwstr>
  </property>
</Properties>
</file>