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4"/>
  </p:notesMasterIdLst>
  <p:sldIdLst>
    <p:sldId id="257" r:id="rId4"/>
    <p:sldId id="275" r:id="rId5"/>
    <p:sldId id="270" r:id="rId6"/>
    <p:sldId id="269" r:id="rId7"/>
    <p:sldId id="267" r:id="rId8"/>
    <p:sldId id="268" r:id="rId9"/>
    <p:sldId id="271" r:id="rId10"/>
    <p:sldId id="274" r:id="rId11"/>
    <p:sldId id="259" r:id="rId12"/>
    <p:sldId id="27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p:cViewPr varScale="1">
        <p:scale>
          <a:sx n="113" d="100"/>
          <a:sy n="113" d="100"/>
        </p:scale>
        <p:origin x="145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D50DC2-8C7C-4CF9-8D7C-ABB30FA73F71}" type="datetimeFigureOut">
              <a:rPr lang="en-US" smtClean="0"/>
              <a:t>4/2/2017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9CDB95-A644-4B5C-A5F1-553565D14026}" type="slidenum">
              <a:rPr lang="en-US" smtClean="0"/>
              <a:t>‹#›</a:t>
            </a:fld>
            <a:endParaRPr lang="en-US"/>
          </a:p>
        </p:txBody>
      </p:sp>
    </p:spTree>
    <p:extLst>
      <p:ext uri="{BB962C8B-B14F-4D97-AF65-F5344CB8AC3E}">
        <p14:creationId xmlns:p14="http://schemas.microsoft.com/office/powerpoint/2010/main" val="442142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4/2/2017 7:35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7707653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4/2/2017 7:35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1523687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4/2/2017 7:35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078888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4/2/2017 7:35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6321723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4/2/2017 7:35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42746333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4/2/2017 7:35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404249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4/2/2017 7:35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27139599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4/2/2017 7:35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42643361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4/2/2017 7:35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18877741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4/2/2017 7:35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2966830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22860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Forgotten Love</a:t>
            </a:r>
            <a:endParaRPr lang="en-US" dirty="0"/>
          </a:p>
        </p:txBody>
      </p:sp>
      <p:sp>
        <p:nvSpPr>
          <p:cNvPr id="3" name="Subtitle 2"/>
          <p:cNvSpPr>
            <a:spLocks noGrp="1"/>
          </p:cNvSpPr>
          <p:nvPr>
            <p:ph type="subTitle" idx="1"/>
          </p:nvPr>
        </p:nvSpPr>
        <p:spPr>
          <a:xfrm>
            <a:off x="730249" y="4344988"/>
            <a:ext cx="7681913" cy="1370012"/>
          </a:xfrm>
        </p:spPr>
        <p:txBody>
          <a:bodyPr>
            <a:normAutofit/>
          </a:bodyPr>
          <a:lstStyle/>
          <a:p>
            <a:r>
              <a:rPr lang="en-US" dirty="0" smtClean="0"/>
              <a:t>The Letter to the Church at Ephesus</a:t>
            </a:r>
          </a:p>
          <a:p>
            <a:r>
              <a:rPr lang="en-US" dirty="0" smtClean="0"/>
              <a:t>Revelation 2:1-7</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066800" y="2284732"/>
            <a:ext cx="5370261" cy="3502497"/>
          </a:xfrm>
        </p:spPr>
        <p:txBody>
          <a:bodyPr>
            <a:normAutofit/>
          </a:bodyPr>
          <a:lstStyle/>
          <a:p>
            <a:pPr>
              <a:lnSpc>
                <a:spcPct val="150000"/>
              </a:lnSpc>
            </a:pPr>
            <a:r>
              <a:rPr lang="en-US" dirty="0" smtClean="0"/>
              <a:t>The solution:</a:t>
            </a:r>
          </a:p>
          <a:p>
            <a:pPr lvl="1">
              <a:lnSpc>
                <a:spcPct val="150000"/>
              </a:lnSpc>
            </a:pPr>
            <a:r>
              <a:rPr lang="en-US" dirty="0" smtClean="0"/>
              <a:t>Remember!</a:t>
            </a:r>
          </a:p>
          <a:p>
            <a:pPr lvl="1">
              <a:lnSpc>
                <a:spcPct val="150000"/>
              </a:lnSpc>
            </a:pPr>
            <a:r>
              <a:rPr lang="en-US" dirty="0" smtClean="0"/>
              <a:t>Repent!</a:t>
            </a:r>
          </a:p>
          <a:p>
            <a:pPr lvl="1">
              <a:lnSpc>
                <a:spcPct val="150000"/>
              </a:lnSpc>
            </a:pPr>
            <a:r>
              <a:rPr lang="en-US" dirty="0" smtClean="0"/>
              <a:t>Do!</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5800" y="4800600"/>
            <a:ext cx="4214006" cy="2370378"/>
          </a:xfrm>
          <a:prstGeom prst="rect">
            <a:avLst/>
          </a:prstGeom>
        </p:spPr>
      </p:pic>
      <p:sp>
        <p:nvSpPr>
          <p:cNvPr id="6" name="Title 1"/>
          <p:cNvSpPr txBox="1">
            <a:spLocks/>
          </p:cNvSpPr>
          <p:nvPr/>
        </p:nvSpPr>
        <p:spPr>
          <a:xfrm>
            <a:off x="228600" y="76200"/>
            <a:ext cx="8382000" cy="664797"/>
          </a:xfrm>
          <a:prstGeom prst="rect">
            <a:avLst/>
          </a:prstGeom>
        </p:spPr>
        <p:txBody>
          <a:bodyPr vert="horz" wrap="square" lIns="0" tIns="0" rIns="0" bIns="0" rtlCol="0" anchor="t">
            <a:noAutofit/>
          </a:bodyPr>
          <a:lstStyle>
            <a:lvl1pPr algn="l" defTabSz="914363" rtl="0" eaLnBrk="1" latinLnBrk="0" hangingPunct="1">
              <a:lnSpc>
                <a:spcPct val="90000"/>
              </a:lnSpc>
              <a:spcBef>
                <a:spcPct val="0"/>
              </a:spcBef>
              <a:buNone/>
              <a:defRPr lang="en-US" sz="5400" b="0" kern="1200" cap="none" spc="-15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stStyle>
          <a:p>
            <a:r>
              <a:rPr lang="en-US" sz="4400" dirty="0" smtClean="0"/>
              <a:t>A Forgotten Love</a:t>
            </a:r>
            <a:endParaRPr lang="en-US" sz="4400" dirty="0"/>
          </a:p>
        </p:txBody>
      </p:sp>
      <p:sp>
        <p:nvSpPr>
          <p:cNvPr id="7" name="Rectangle 6"/>
          <p:cNvSpPr/>
          <p:nvPr/>
        </p:nvSpPr>
        <p:spPr>
          <a:xfrm>
            <a:off x="4299364" y="261272"/>
            <a:ext cx="4648645" cy="369332"/>
          </a:xfrm>
          <a:prstGeom prst="rect">
            <a:avLst/>
          </a:prstGeom>
        </p:spPr>
        <p:txBody>
          <a:bodyPr wrap="none">
            <a:spAutoFit/>
          </a:bodyPr>
          <a:lstStyle/>
          <a:p>
            <a:r>
              <a:rPr lang="en-US" dirty="0"/>
              <a:t>The Letter to the Church at </a:t>
            </a:r>
            <a:r>
              <a:rPr lang="en-US" dirty="0" smtClean="0"/>
              <a:t>Ephesus (Rev. 2:1-7)</a:t>
            </a:r>
            <a:endParaRPr lang="en-US" dirty="0"/>
          </a:p>
        </p:txBody>
      </p:sp>
      <p:cxnSp>
        <p:nvCxnSpPr>
          <p:cNvPr id="8" name="Straight Connector 7"/>
          <p:cNvCxnSpPr/>
          <p:nvPr/>
        </p:nvCxnSpPr>
        <p:spPr>
          <a:xfrm>
            <a:off x="152400" y="685800"/>
            <a:ext cx="86868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04800" y="740374"/>
            <a:ext cx="8405006" cy="1384995"/>
          </a:xfrm>
          <a:prstGeom prst="rect">
            <a:avLst/>
          </a:prstGeom>
        </p:spPr>
        <p:txBody>
          <a:bodyPr wrap="square">
            <a:spAutoFit/>
          </a:bodyPr>
          <a:lstStyle/>
          <a:p>
            <a:pPr>
              <a:lnSpc>
                <a:spcPct val="150000"/>
              </a:lnSpc>
            </a:pPr>
            <a:r>
              <a:rPr lang="en-US" sz="2800" dirty="0"/>
              <a:t>“Therefore remember from where you have fallen, and repent, and do the deeds you did at first</a:t>
            </a:r>
            <a:r>
              <a:rPr lang="en-US" sz="2800" dirty="0" smtClean="0"/>
              <a:t>…” v.5</a:t>
            </a:r>
            <a:endParaRPr lang="en-US" sz="2800" dirty="0"/>
          </a:p>
        </p:txBody>
      </p:sp>
    </p:spTree>
    <p:extLst>
      <p:ext uri="{BB962C8B-B14F-4D97-AF65-F5344CB8AC3E}">
        <p14:creationId xmlns:p14="http://schemas.microsoft.com/office/powerpoint/2010/main" val="269490585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84564" y="917602"/>
            <a:ext cx="8839200" cy="5632311"/>
          </a:xfrm>
          <a:prstGeom prst="rect">
            <a:avLst/>
          </a:prstGeom>
        </p:spPr>
        <p:txBody>
          <a:bodyPr wrap="square">
            <a:spAutoFit/>
          </a:bodyPr>
          <a:lstStyle/>
          <a:p>
            <a:r>
              <a:rPr lang="en-US" sz="3000" baseline="30000" dirty="0"/>
              <a:t>2 </a:t>
            </a:r>
            <a:r>
              <a:rPr lang="en-US" sz="3000" dirty="0"/>
              <a:t>‘I know your deeds and your toil and </a:t>
            </a:r>
            <a:r>
              <a:rPr lang="en-US" sz="3000" dirty="0" smtClean="0"/>
              <a:t>perseverance</a:t>
            </a:r>
            <a:r>
              <a:rPr lang="en-US" sz="3000" dirty="0"/>
              <a:t>, and that you cannot tolerate evil men, and you put to the test those who call themselves apostles, and they are not, and you found them </a:t>
            </a:r>
            <a:r>
              <a:rPr lang="en-US" sz="3000" i="1" dirty="0"/>
              <a:t>to be</a:t>
            </a:r>
            <a:r>
              <a:rPr lang="en-US" sz="3000" dirty="0"/>
              <a:t> false; </a:t>
            </a:r>
            <a:r>
              <a:rPr lang="en-US" sz="3000" baseline="30000" dirty="0"/>
              <a:t>3 </a:t>
            </a:r>
            <a:r>
              <a:rPr lang="en-US" sz="3000" dirty="0"/>
              <a:t>and you have </a:t>
            </a:r>
            <a:r>
              <a:rPr lang="en-US" sz="3000" dirty="0" smtClean="0"/>
              <a:t>perseverance </a:t>
            </a:r>
            <a:r>
              <a:rPr lang="en-US" sz="3000" dirty="0"/>
              <a:t>and have endured for My name’s sake, and have not grown weary. </a:t>
            </a:r>
            <a:r>
              <a:rPr lang="en-US" sz="3000" baseline="30000" dirty="0"/>
              <a:t>4 </a:t>
            </a:r>
            <a:r>
              <a:rPr lang="en-US" sz="3000" dirty="0"/>
              <a:t>But I have </a:t>
            </a:r>
            <a:r>
              <a:rPr lang="en-US" sz="3000" i="1" dirty="0"/>
              <a:t>this</a:t>
            </a:r>
            <a:r>
              <a:rPr lang="en-US" sz="3000" dirty="0"/>
              <a:t> against you, that you have left your first love. </a:t>
            </a:r>
            <a:r>
              <a:rPr lang="en-US" sz="3000" baseline="30000" dirty="0"/>
              <a:t>5 </a:t>
            </a:r>
            <a:r>
              <a:rPr lang="en-US" sz="3000" dirty="0"/>
              <a:t>Therefore remember from where you have fallen, and repent and do the </a:t>
            </a:r>
            <a:r>
              <a:rPr lang="en-US" sz="3000" dirty="0" smtClean="0"/>
              <a:t>deeds </a:t>
            </a:r>
            <a:r>
              <a:rPr lang="en-US" sz="3000" dirty="0"/>
              <a:t>you did at first; or else I am coming to you and will remove your lampstand out of its place—unless you repent. </a:t>
            </a:r>
            <a:r>
              <a:rPr lang="en-US" sz="3000" baseline="30000" dirty="0" smtClean="0"/>
              <a:t>7</a:t>
            </a:r>
            <a:r>
              <a:rPr lang="en-US" sz="3000" baseline="30000" dirty="0"/>
              <a:t> </a:t>
            </a:r>
            <a:r>
              <a:rPr lang="en-US" sz="3000" dirty="0"/>
              <a:t>He who has an ear, let him hear what the Spirit says to the churches. </a:t>
            </a:r>
          </a:p>
        </p:txBody>
      </p:sp>
      <p:sp>
        <p:nvSpPr>
          <p:cNvPr id="7" name="Title 1"/>
          <p:cNvSpPr txBox="1">
            <a:spLocks/>
          </p:cNvSpPr>
          <p:nvPr/>
        </p:nvSpPr>
        <p:spPr>
          <a:xfrm>
            <a:off x="228600" y="76200"/>
            <a:ext cx="8382000" cy="664797"/>
          </a:xfrm>
          <a:prstGeom prst="rect">
            <a:avLst/>
          </a:prstGeom>
        </p:spPr>
        <p:txBody>
          <a:bodyPr vert="horz" wrap="square" lIns="0" tIns="0" rIns="0" bIns="0" rtlCol="0" anchor="t">
            <a:noAutofit/>
          </a:bodyPr>
          <a:lstStyle>
            <a:lvl1pPr algn="l" defTabSz="914363" rtl="0" eaLnBrk="1" latinLnBrk="0" hangingPunct="1">
              <a:lnSpc>
                <a:spcPct val="90000"/>
              </a:lnSpc>
              <a:spcBef>
                <a:spcPct val="0"/>
              </a:spcBef>
              <a:buNone/>
              <a:defRPr lang="en-US" sz="5400" b="0" kern="1200" cap="none" spc="-15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stStyle>
          <a:p>
            <a:r>
              <a:rPr lang="en-US" sz="4400" dirty="0" smtClean="0"/>
              <a:t>A Forgotten Love</a:t>
            </a:r>
            <a:endParaRPr lang="en-US" sz="4400" dirty="0"/>
          </a:p>
        </p:txBody>
      </p:sp>
      <p:sp>
        <p:nvSpPr>
          <p:cNvPr id="8" name="Rectangle 7"/>
          <p:cNvSpPr/>
          <p:nvPr/>
        </p:nvSpPr>
        <p:spPr>
          <a:xfrm>
            <a:off x="4299364" y="261272"/>
            <a:ext cx="4648645" cy="369332"/>
          </a:xfrm>
          <a:prstGeom prst="rect">
            <a:avLst/>
          </a:prstGeom>
        </p:spPr>
        <p:txBody>
          <a:bodyPr wrap="none">
            <a:spAutoFit/>
          </a:bodyPr>
          <a:lstStyle/>
          <a:p>
            <a:r>
              <a:rPr lang="en-US" dirty="0"/>
              <a:t>The Letter to the Church at </a:t>
            </a:r>
            <a:r>
              <a:rPr lang="en-US" dirty="0" smtClean="0"/>
              <a:t>Ephesus (Rev. 2:1-7)</a:t>
            </a:r>
            <a:endParaRPr lang="en-US" dirty="0"/>
          </a:p>
        </p:txBody>
      </p:sp>
      <p:cxnSp>
        <p:nvCxnSpPr>
          <p:cNvPr id="9" name="Straight Connector 8"/>
          <p:cNvCxnSpPr/>
          <p:nvPr/>
        </p:nvCxnSpPr>
        <p:spPr>
          <a:xfrm>
            <a:off x="152400" y="685800"/>
            <a:ext cx="8686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232473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5800" y="4800600"/>
            <a:ext cx="4214006" cy="2370378"/>
          </a:xfrm>
          <a:prstGeom prst="rect">
            <a:avLst/>
          </a:prstGeom>
        </p:spPr>
      </p:pic>
      <p:sp>
        <p:nvSpPr>
          <p:cNvPr id="3" name="TextBox 2"/>
          <p:cNvSpPr txBox="1"/>
          <p:nvPr/>
        </p:nvSpPr>
        <p:spPr>
          <a:xfrm>
            <a:off x="228600" y="951369"/>
            <a:ext cx="3967561" cy="584775"/>
          </a:xfrm>
          <a:prstGeom prst="rect">
            <a:avLst/>
          </a:prstGeom>
          <a:noFill/>
        </p:spPr>
        <p:txBody>
          <a:bodyPr wrap="none" rtlCol="0">
            <a:spAutoFit/>
          </a:bodyPr>
          <a:lstStyle/>
          <a:p>
            <a:r>
              <a:rPr lang="en-US" sz="3200" dirty="0" smtClean="0"/>
              <a:t>The Church at Ephesus</a:t>
            </a:r>
            <a:endParaRPr lang="en-US" sz="3200" dirty="0"/>
          </a:p>
        </p:txBody>
      </p:sp>
      <p:sp>
        <p:nvSpPr>
          <p:cNvPr id="4" name="TextBox 3"/>
          <p:cNvSpPr txBox="1"/>
          <p:nvPr/>
        </p:nvSpPr>
        <p:spPr>
          <a:xfrm>
            <a:off x="381000" y="1752600"/>
            <a:ext cx="8077200" cy="3539430"/>
          </a:xfrm>
          <a:prstGeom prst="rect">
            <a:avLst/>
          </a:prstGeom>
          <a:noFill/>
        </p:spPr>
        <p:txBody>
          <a:bodyPr wrap="square" rtlCol="0">
            <a:spAutoFit/>
          </a:bodyPr>
          <a:lstStyle/>
          <a:p>
            <a:r>
              <a:rPr lang="en-US" sz="2800" i="1" dirty="0" smtClean="0"/>
              <a:t>“Husbands, love your wives, just as Christ also loved the church and gave Himself up for her, so that He might sanctify her, having cleansed her by the washing of water with the word, that He might present to Himself the church in all her glory, having no spot or wrinkle or any such thing; but that she would be holy and blameless.”</a:t>
            </a:r>
          </a:p>
          <a:p>
            <a:pPr algn="r"/>
            <a:r>
              <a:rPr lang="en-US" sz="2800" dirty="0" smtClean="0"/>
              <a:t>~ Ephesians 5:25-27</a:t>
            </a:r>
            <a:endParaRPr lang="en-US" sz="2800" dirty="0"/>
          </a:p>
        </p:txBody>
      </p:sp>
      <p:sp>
        <p:nvSpPr>
          <p:cNvPr id="7" name="Title 1"/>
          <p:cNvSpPr txBox="1">
            <a:spLocks/>
          </p:cNvSpPr>
          <p:nvPr/>
        </p:nvSpPr>
        <p:spPr>
          <a:xfrm>
            <a:off x="228600" y="76200"/>
            <a:ext cx="8382000" cy="664797"/>
          </a:xfrm>
          <a:prstGeom prst="rect">
            <a:avLst/>
          </a:prstGeom>
        </p:spPr>
        <p:txBody>
          <a:bodyPr vert="horz" wrap="square" lIns="0" tIns="0" rIns="0" bIns="0" rtlCol="0" anchor="t">
            <a:noAutofit/>
          </a:bodyPr>
          <a:lstStyle>
            <a:lvl1pPr algn="l" defTabSz="914363" rtl="0" eaLnBrk="1" latinLnBrk="0" hangingPunct="1">
              <a:lnSpc>
                <a:spcPct val="90000"/>
              </a:lnSpc>
              <a:spcBef>
                <a:spcPct val="0"/>
              </a:spcBef>
              <a:buNone/>
              <a:defRPr lang="en-US" sz="5400" b="0" kern="1200" cap="none" spc="-15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stStyle>
          <a:p>
            <a:r>
              <a:rPr lang="en-US" sz="4400" dirty="0" smtClean="0"/>
              <a:t>A Forgotten Love</a:t>
            </a:r>
            <a:endParaRPr lang="en-US" sz="4400" dirty="0"/>
          </a:p>
        </p:txBody>
      </p:sp>
      <p:sp>
        <p:nvSpPr>
          <p:cNvPr id="9" name="Rectangle 8"/>
          <p:cNvSpPr/>
          <p:nvPr/>
        </p:nvSpPr>
        <p:spPr>
          <a:xfrm>
            <a:off x="4299364" y="261272"/>
            <a:ext cx="4648645" cy="369332"/>
          </a:xfrm>
          <a:prstGeom prst="rect">
            <a:avLst/>
          </a:prstGeom>
        </p:spPr>
        <p:txBody>
          <a:bodyPr wrap="none">
            <a:spAutoFit/>
          </a:bodyPr>
          <a:lstStyle/>
          <a:p>
            <a:r>
              <a:rPr lang="en-US" dirty="0"/>
              <a:t>The Letter to the Church at </a:t>
            </a:r>
            <a:r>
              <a:rPr lang="en-US" dirty="0" smtClean="0"/>
              <a:t>Ephesus (Rev. 2:1-7)</a:t>
            </a:r>
            <a:endParaRPr lang="en-US" dirty="0"/>
          </a:p>
        </p:txBody>
      </p:sp>
      <p:cxnSp>
        <p:nvCxnSpPr>
          <p:cNvPr id="10" name="Straight Connector 9"/>
          <p:cNvCxnSpPr/>
          <p:nvPr/>
        </p:nvCxnSpPr>
        <p:spPr>
          <a:xfrm>
            <a:off x="152400" y="685800"/>
            <a:ext cx="8686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582231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5800" y="4800600"/>
            <a:ext cx="4214006" cy="2370378"/>
          </a:xfrm>
          <a:prstGeom prst="rect">
            <a:avLst/>
          </a:prstGeom>
        </p:spPr>
      </p:pic>
      <p:sp>
        <p:nvSpPr>
          <p:cNvPr id="3" name="TextBox 2"/>
          <p:cNvSpPr txBox="1"/>
          <p:nvPr/>
        </p:nvSpPr>
        <p:spPr>
          <a:xfrm>
            <a:off x="228600" y="951369"/>
            <a:ext cx="3967561" cy="584775"/>
          </a:xfrm>
          <a:prstGeom prst="rect">
            <a:avLst/>
          </a:prstGeom>
          <a:noFill/>
        </p:spPr>
        <p:txBody>
          <a:bodyPr wrap="none" rtlCol="0">
            <a:spAutoFit/>
          </a:bodyPr>
          <a:lstStyle/>
          <a:p>
            <a:r>
              <a:rPr lang="en-US" sz="3200" dirty="0" smtClean="0"/>
              <a:t>The Church at Ephesus</a:t>
            </a:r>
            <a:endParaRPr lang="en-US" sz="3200" dirty="0"/>
          </a:p>
        </p:txBody>
      </p:sp>
      <p:sp>
        <p:nvSpPr>
          <p:cNvPr id="4" name="TextBox 3"/>
          <p:cNvSpPr txBox="1"/>
          <p:nvPr/>
        </p:nvSpPr>
        <p:spPr>
          <a:xfrm>
            <a:off x="381000" y="1752600"/>
            <a:ext cx="8077200" cy="2246769"/>
          </a:xfrm>
          <a:prstGeom prst="rect">
            <a:avLst/>
          </a:prstGeom>
          <a:noFill/>
        </p:spPr>
        <p:txBody>
          <a:bodyPr wrap="square" rtlCol="0">
            <a:spAutoFit/>
          </a:bodyPr>
          <a:lstStyle/>
          <a:p>
            <a:r>
              <a:rPr lang="en-US" sz="2800" i="1" dirty="0" smtClean="0"/>
              <a:t>“For this reason I too, having heard of the faith in the Lord Jesus which exists among you and your love for all the saints, do not cease giving thanks for you, while making mention of you in my prayers.”</a:t>
            </a:r>
          </a:p>
          <a:p>
            <a:pPr algn="r"/>
            <a:r>
              <a:rPr lang="en-US" sz="2800" dirty="0" smtClean="0"/>
              <a:t>~ Ephesians 1:15-16</a:t>
            </a:r>
            <a:endParaRPr lang="en-US" sz="2800" dirty="0"/>
          </a:p>
        </p:txBody>
      </p:sp>
      <p:sp>
        <p:nvSpPr>
          <p:cNvPr id="7" name="Title 1"/>
          <p:cNvSpPr txBox="1">
            <a:spLocks/>
          </p:cNvSpPr>
          <p:nvPr/>
        </p:nvSpPr>
        <p:spPr>
          <a:xfrm>
            <a:off x="228600" y="76200"/>
            <a:ext cx="8382000" cy="664797"/>
          </a:xfrm>
          <a:prstGeom prst="rect">
            <a:avLst/>
          </a:prstGeom>
        </p:spPr>
        <p:txBody>
          <a:bodyPr vert="horz" wrap="square" lIns="0" tIns="0" rIns="0" bIns="0" rtlCol="0" anchor="t">
            <a:noAutofit/>
          </a:bodyPr>
          <a:lstStyle>
            <a:lvl1pPr algn="l" defTabSz="914363" rtl="0" eaLnBrk="1" latinLnBrk="0" hangingPunct="1">
              <a:lnSpc>
                <a:spcPct val="90000"/>
              </a:lnSpc>
              <a:spcBef>
                <a:spcPct val="0"/>
              </a:spcBef>
              <a:buNone/>
              <a:defRPr lang="en-US" sz="5400" b="0" kern="1200" cap="none" spc="-15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stStyle>
          <a:p>
            <a:r>
              <a:rPr lang="en-US" sz="4400" dirty="0" smtClean="0"/>
              <a:t>A Forgotten Love</a:t>
            </a:r>
            <a:endParaRPr lang="en-US" sz="4400" dirty="0"/>
          </a:p>
        </p:txBody>
      </p:sp>
      <p:sp>
        <p:nvSpPr>
          <p:cNvPr id="9" name="Rectangle 8"/>
          <p:cNvSpPr/>
          <p:nvPr/>
        </p:nvSpPr>
        <p:spPr>
          <a:xfrm>
            <a:off x="4299364" y="261272"/>
            <a:ext cx="4648645" cy="369332"/>
          </a:xfrm>
          <a:prstGeom prst="rect">
            <a:avLst/>
          </a:prstGeom>
        </p:spPr>
        <p:txBody>
          <a:bodyPr wrap="none">
            <a:spAutoFit/>
          </a:bodyPr>
          <a:lstStyle/>
          <a:p>
            <a:r>
              <a:rPr lang="en-US" dirty="0"/>
              <a:t>The Letter to the Church at </a:t>
            </a:r>
            <a:r>
              <a:rPr lang="en-US" dirty="0" smtClean="0"/>
              <a:t>Ephesus (Rev. 2:1-7)</a:t>
            </a:r>
            <a:endParaRPr lang="en-US" dirty="0"/>
          </a:p>
        </p:txBody>
      </p:sp>
      <p:cxnSp>
        <p:nvCxnSpPr>
          <p:cNvPr id="10" name="Straight Connector 9"/>
          <p:cNvCxnSpPr/>
          <p:nvPr/>
        </p:nvCxnSpPr>
        <p:spPr>
          <a:xfrm>
            <a:off x="152400" y="685800"/>
            <a:ext cx="8686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562081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5800" y="4800600"/>
            <a:ext cx="4214006" cy="2370378"/>
          </a:xfrm>
          <a:prstGeom prst="rect">
            <a:avLst/>
          </a:prstGeom>
        </p:spPr>
      </p:pic>
      <p:sp>
        <p:nvSpPr>
          <p:cNvPr id="3" name="TextBox 2"/>
          <p:cNvSpPr txBox="1"/>
          <p:nvPr/>
        </p:nvSpPr>
        <p:spPr>
          <a:xfrm>
            <a:off x="228600" y="951369"/>
            <a:ext cx="3967561" cy="584775"/>
          </a:xfrm>
          <a:prstGeom prst="rect">
            <a:avLst/>
          </a:prstGeom>
          <a:noFill/>
        </p:spPr>
        <p:txBody>
          <a:bodyPr wrap="none" rtlCol="0">
            <a:spAutoFit/>
          </a:bodyPr>
          <a:lstStyle/>
          <a:p>
            <a:r>
              <a:rPr lang="en-US" sz="3200" dirty="0" smtClean="0"/>
              <a:t>The Church at Ephesus</a:t>
            </a:r>
            <a:endParaRPr lang="en-US" sz="3200" dirty="0"/>
          </a:p>
        </p:txBody>
      </p:sp>
      <p:sp>
        <p:nvSpPr>
          <p:cNvPr id="4" name="TextBox 3"/>
          <p:cNvSpPr txBox="1"/>
          <p:nvPr/>
        </p:nvSpPr>
        <p:spPr>
          <a:xfrm>
            <a:off x="381000" y="1752600"/>
            <a:ext cx="8077200" cy="3108543"/>
          </a:xfrm>
          <a:prstGeom prst="rect">
            <a:avLst/>
          </a:prstGeom>
          <a:noFill/>
        </p:spPr>
        <p:txBody>
          <a:bodyPr wrap="square" rtlCol="0">
            <a:spAutoFit/>
          </a:bodyPr>
          <a:lstStyle/>
          <a:p>
            <a:r>
              <a:rPr lang="en-US" sz="2800" i="1" dirty="0" smtClean="0"/>
              <a:t>“I know your deeds and your toil and perseverance, and that you cannot tolerate evil men, and you put to the test those who call themselves apostles, and they are not, and you found them to be false; and you have perseverance and have endured for My name’s sake, and have not grown weary.”</a:t>
            </a:r>
          </a:p>
          <a:p>
            <a:pPr algn="r"/>
            <a:r>
              <a:rPr lang="en-US" sz="2800" dirty="0" smtClean="0"/>
              <a:t>~ Revelation 2:2-3</a:t>
            </a:r>
            <a:endParaRPr lang="en-US" sz="2800" dirty="0"/>
          </a:p>
        </p:txBody>
      </p:sp>
      <p:sp>
        <p:nvSpPr>
          <p:cNvPr id="7" name="Title 1"/>
          <p:cNvSpPr txBox="1">
            <a:spLocks/>
          </p:cNvSpPr>
          <p:nvPr/>
        </p:nvSpPr>
        <p:spPr>
          <a:xfrm>
            <a:off x="228600" y="76200"/>
            <a:ext cx="8382000" cy="664797"/>
          </a:xfrm>
          <a:prstGeom prst="rect">
            <a:avLst/>
          </a:prstGeom>
        </p:spPr>
        <p:txBody>
          <a:bodyPr vert="horz" wrap="square" lIns="0" tIns="0" rIns="0" bIns="0" rtlCol="0" anchor="t">
            <a:noAutofit/>
          </a:bodyPr>
          <a:lstStyle>
            <a:lvl1pPr algn="l" defTabSz="914363" rtl="0" eaLnBrk="1" latinLnBrk="0" hangingPunct="1">
              <a:lnSpc>
                <a:spcPct val="90000"/>
              </a:lnSpc>
              <a:spcBef>
                <a:spcPct val="0"/>
              </a:spcBef>
              <a:buNone/>
              <a:defRPr lang="en-US" sz="5400" b="0" kern="1200" cap="none" spc="-15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stStyle>
          <a:p>
            <a:r>
              <a:rPr lang="en-US" sz="4400" dirty="0" smtClean="0"/>
              <a:t>A Forgotten Love</a:t>
            </a:r>
            <a:endParaRPr lang="en-US" sz="4400" dirty="0"/>
          </a:p>
        </p:txBody>
      </p:sp>
      <p:sp>
        <p:nvSpPr>
          <p:cNvPr id="8" name="Rectangle 7"/>
          <p:cNvSpPr/>
          <p:nvPr/>
        </p:nvSpPr>
        <p:spPr>
          <a:xfrm>
            <a:off x="4299364" y="261272"/>
            <a:ext cx="4648645" cy="369332"/>
          </a:xfrm>
          <a:prstGeom prst="rect">
            <a:avLst/>
          </a:prstGeom>
        </p:spPr>
        <p:txBody>
          <a:bodyPr wrap="none">
            <a:spAutoFit/>
          </a:bodyPr>
          <a:lstStyle/>
          <a:p>
            <a:r>
              <a:rPr lang="en-US" dirty="0"/>
              <a:t>The Letter to the Church at </a:t>
            </a:r>
            <a:r>
              <a:rPr lang="en-US" dirty="0" smtClean="0"/>
              <a:t>Ephesus (Rev. 2:1-7)</a:t>
            </a:r>
            <a:endParaRPr lang="en-US" dirty="0"/>
          </a:p>
        </p:txBody>
      </p:sp>
      <p:cxnSp>
        <p:nvCxnSpPr>
          <p:cNvPr id="9" name="Straight Connector 8"/>
          <p:cNvCxnSpPr/>
          <p:nvPr/>
        </p:nvCxnSpPr>
        <p:spPr>
          <a:xfrm>
            <a:off x="152400" y="685800"/>
            <a:ext cx="8686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349964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5800" y="4800600"/>
            <a:ext cx="4214006" cy="2370378"/>
          </a:xfrm>
          <a:prstGeom prst="rect">
            <a:avLst/>
          </a:prstGeom>
        </p:spPr>
      </p:pic>
      <p:sp>
        <p:nvSpPr>
          <p:cNvPr id="3" name="TextBox 2"/>
          <p:cNvSpPr txBox="1"/>
          <p:nvPr/>
        </p:nvSpPr>
        <p:spPr>
          <a:xfrm>
            <a:off x="228600" y="951369"/>
            <a:ext cx="3967561" cy="584775"/>
          </a:xfrm>
          <a:prstGeom prst="rect">
            <a:avLst/>
          </a:prstGeom>
          <a:noFill/>
        </p:spPr>
        <p:txBody>
          <a:bodyPr wrap="none" rtlCol="0">
            <a:spAutoFit/>
          </a:bodyPr>
          <a:lstStyle/>
          <a:p>
            <a:r>
              <a:rPr lang="en-US" sz="3200" dirty="0" smtClean="0"/>
              <a:t>The Church at Ephesus</a:t>
            </a:r>
            <a:endParaRPr lang="en-US" sz="3200" dirty="0"/>
          </a:p>
        </p:txBody>
      </p:sp>
      <p:sp>
        <p:nvSpPr>
          <p:cNvPr id="4" name="TextBox 3"/>
          <p:cNvSpPr txBox="1"/>
          <p:nvPr/>
        </p:nvSpPr>
        <p:spPr>
          <a:xfrm>
            <a:off x="381000" y="1752600"/>
            <a:ext cx="8077200" cy="1384995"/>
          </a:xfrm>
          <a:prstGeom prst="rect">
            <a:avLst/>
          </a:prstGeom>
          <a:noFill/>
        </p:spPr>
        <p:txBody>
          <a:bodyPr wrap="square" rtlCol="0">
            <a:spAutoFit/>
          </a:bodyPr>
          <a:lstStyle/>
          <a:p>
            <a:r>
              <a:rPr lang="en-US" sz="2800" i="1" dirty="0" smtClean="0"/>
              <a:t>“But I have this against you, that you have left your first love…”</a:t>
            </a:r>
          </a:p>
          <a:p>
            <a:pPr algn="r"/>
            <a:r>
              <a:rPr lang="en-US" sz="2800" dirty="0" smtClean="0"/>
              <a:t>~ Revelation 2:4</a:t>
            </a:r>
            <a:endParaRPr lang="en-US" sz="2800" dirty="0"/>
          </a:p>
        </p:txBody>
      </p:sp>
      <p:sp>
        <p:nvSpPr>
          <p:cNvPr id="7" name="Title 1"/>
          <p:cNvSpPr txBox="1">
            <a:spLocks/>
          </p:cNvSpPr>
          <p:nvPr/>
        </p:nvSpPr>
        <p:spPr>
          <a:xfrm>
            <a:off x="228600" y="76200"/>
            <a:ext cx="8382000" cy="664797"/>
          </a:xfrm>
          <a:prstGeom prst="rect">
            <a:avLst/>
          </a:prstGeom>
        </p:spPr>
        <p:txBody>
          <a:bodyPr vert="horz" wrap="square" lIns="0" tIns="0" rIns="0" bIns="0" rtlCol="0" anchor="t">
            <a:noAutofit/>
          </a:bodyPr>
          <a:lstStyle>
            <a:lvl1pPr algn="l" defTabSz="914363" rtl="0" eaLnBrk="1" latinLnBrk="0" hangingPunct="1">
              <a:lnSpc>
                <a:spcPct val="90000"/>
              </a:lnSpc>
              <a:spcBef>
                <a:spcPct val="0"/>
              </a:spcBef>
              <a:buNone/>
              <a:defRPr lang="en-US" sz="5400" b="0" kern="1200" cap="none" spc="-15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stStyle>
          <a:p>
            <a:r>
              <a:rPr lang="en-US" sz="4400" dirty="0" smtClean="0"/>
              <a:t>A Forgotten Love</a:t>
            </a:r>
            <a:endParaRPr lang="en-US" sz="4400" dirty="0"/>
          </a:p>
        </p:txBody>
      </p:sp>
      <p:sp>
        <p:nvSpPr>
          <p:cNvPr id="8" name="Rectangle 7"/>
          <p:cNvSpPr/>
          <p:nvPr/>
        </p:nvSpPr>
        <p:spPr>
          <a:xfrm>
            <a:off x="4299364" y="261272"/>
            <a:ext cx="4648645" cy="369332"/>
          </a:xfrm>
          <a:prstGeom prst="rect">
            <a:avLst/>
          </a:prstGeom>
        </p:spPr>
        <p:txBody>
          <a:bodyPr wrap="none">
            <a:spAutoFit/>
          </a:bodyPr>
          <a:lstStyle/>
          <a:p>
            <a:r>
              <a:rPr lang="en-US" dirty="0"/>
              <a:t>The Letter to the Church at </a:t>
            </a:r>
            <a:r>
              <a:rPr lang="en-US" dirty="0" smtClean="0"/>
              <a:t>Ephesus (Rev. 2:1-7)</a:t>
            </a:r>
            <a:endParaRPr lang="en-US" dirty="0"/>
          </a:p>
        </p:txBody>
      </p:sp>
      <p:cxnSp>
        <p:nvCxnSpPr>
          <p:cNvPr id="9" name="Straight Connector 8"/>
          <p:cNvCxnSpPr/>
          <p:nvPr/>
        </p:nvCxnSpPr>
        <p:spPr>
          <a:xfrm>
            <a:off x="152400" y="685800"/>
            <a:ext cx="8686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72669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5800" y="4800600"/>
            <a:ext cx="4214006" cy="2370378"/>
          </a:xfrm>
          <a:prstGeom prst="rect">
            <a:avLst/>
          </a:prstGeom>
        </p:spPr>
      </p:pic>
      <p:sp>
        <p:nvSpPr>
          <p:cNvPr id="3" name="TextBox 2"/>
          <p:cNvSpPr txBox="1"/>
          <p:nvPr/>
        </p:nvSpPr>
        <p:spPr>
          <a:xfrm>
            <a:off x="228600" y="776369"/>
            <a:ext cx="4912370" cy="584775"/>
          </a:xfrm>
          <a:prstGeom prst="rect">
            <a:avLst/>
          </a:prstGeom>
          <a:noFill/>
        </p:spPr>
        <p:txBody>
          <a:bodyPr wrap="none" rtlCol="0">
            <a:spAutoFit/>
          </a:bodyPr>
          <a:lstStyle/>
          <a:p>
            <a:r>
              <a:rPr lang="en-US" sz="3200" dirty="0" smtClean="0"/>
              <a:t>This metaphor used of Israel</a:t>
            </a:r>
            <a:endParaRPr lang="en-US" sz="3200" dirty="0"/>
          </a:p>
        </p:txBody>
      </p:sp>
      <p:sp>
        <p:nvSpPr>
          <p:cNvPr id="4" name="TextBox 3"/>
          <p:cNvSpPr txBox="1"/>
          <p:nvPr/>
        </p:nvSpPr>
        <p:spPr>
          <a:xfrm>
            <a:off x="381000" y="1574540"/>
            <a:ext cx="8077200" cy="1569660"/>
          </a:xfrm>
          <a:prstGeom prst="rect">
            <a:avLst/>
          </a:prstGeom>
          <a:noFill/>
        </p:spPr>
        <p:txBody>
          <a:bodyPr wrap="square" rtlCol="0">
            <a:spAutoFit/>
          </a:bodyPr>
          <a:lstStyle/>
          <a:p>
            <a:r>
              <a:rPr lang="en-US" sz="2400" i="1" dirty="0" smtClean="0"/>
              <a:t>“Thus says the Lord, I remember concerning you the devotion of your youth, the love of your betrothals, your following after Me in the wilderness, through a land not sown.”</a:t>
            </a:r>
          </a:p>
          <a:p>
            <a:pPr algn="r"/>
            <a:r>
              <a:rPr lang="en-US" sz="2400" dirty="0" smtClean="0"/>
              <a:t>~ Jeremiah 2:2</a:t>
            </a:r>
            <a:endParaRPr lang="en-US" sz="2400" dirty="0"/>
          </a:p>
        </p:txBody>
      </p:sp>
      <p:sp>
        <p:nvSpPr>
          <p:cNvPr id="7" name="Title 1"/>
          <p:cNvSpPr txBox="1">
            <a:spLocks/>
          </p:cNvSpPr>
          <p:nvPr/>
        </p:nvSpPr>
        <p:spPr>
          <a:xfrm>
            <a:off x="228600" y="76200"/>
            <a:ext cx="8382000" cy="664797"/>
          </a:xfrm>
          <a:prstGeom prst="rect">
            <a:avLst/>
          </a:prstGeom>
        </p:spPr>
        <p:txBody>
          <a:bodyPr vert="horz" wrap="square" lIns="0" tIns="0" rIns="0" bIns="0" rtlCol="0" anchor="t">
            <a:noAutofit/>
          </a:bodyPr>
          <a:lstStyle>
            <a:lvl1pPr algn="l" defTabSz="914363" rtl="0" eaLnBrk="1" latinLnBrk="0" hangingPunct="1">
              <a:lnSpc>
                <a:spcPct val="90000"/>
              </a:lnSpc>
              <a:spcBef>
                <a:spcPct val="0"/>
              </a:spcBef>
              <a:buNone/>
              <a:defRPr lang="en-US" sz="5400" b="0" kern="1200" cap="none" spc="-15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stStyle>
          <a:p>
            <a:r>
              <a:rPr lang="en-US" sz="4400" dirty="0" smtClean="0"/>
              <a:t>A Forgotten Love</a:t>
            </a:r>
            <a:endParaRPr lang="en-US" sz="4400" dirty="0"/>
          </a:p>
        </p:txBody>
      </p:sp>
      <p:sp>
        <p:nvSpPr>
          <p:cNvPr id="8" name="Rectangle 7"/>
          <p:cNvSpPr/>
          <p:nvPr/>
        </p:nvSpPr>
        <p:spPr>
          <a:xfrm>
            <a:off x="4299364" y="261272"/>
            <a:ext cx="4648645" cy="369332"/>
          </a:xfrm>
          <a:prstGeom prst="rect">
            <a:avLst/>
          </a:prstGeom>
        </p:spPr>
        <p:txBody>
          <a:bodyPr wrap="none">
            <a:spAutoFit/>
          </a:bodyPr>
          <a:lstStyle/>
          <a:p>
            <a:r>
              <a:rPr lang="en-US" dirty="0"/>
              <a:t>The Letter to the Church at </a:t>
            </a:r>
            <a:r>
              <a:rPr lang="en-US" dirty="0" smtClean="0"/>
              <a:t>Ephesus (Rev. 2:1-7)</a:t>
            </a:r>
            <a:endParaRPr lang="en-US" dirty="0"/>
          </a:p>
        </p:txBody>
      </p:sp>
      <p:cxnSp>
        <p:nvCxnSpPr>
          <p:cNvPr id="9" name="Straight Connector 8"/>
          <p:cNvCxnSpPr/>
          <p:nvPr/>
        </p:nvCxnSpPr>
        <p:spPr>
          <a:xfrm>
            <a:off x="152400" y="685800"/>
            <a:ext cx="86868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81000" y="3604865"/>
            <a:ext cx="8077200" cy="1569660"/>
          </a:xfrm>
          <a:prstGeom prst="rect">
            <a:avLst/>
          </a:prstGeom>
          <a:noFill/>
        </p:spPr>
        <p:txBody>
          <a:bodyPr wrap="square" rtlCol="0">
            <a:spAutoFit/>
          </a:bodyPr>
          <a:lstStyle/>
          <a:p>
            <a:r>
              <a:rPr lang="en-US" sz="2400" i="1" dirty="0" smtClean="0"/>
              <a:t>“Thus says the Lord, What injustice did your fathers find in Me, that they went far from Me and walked after emptiness and became empty.”</a:t>
            </a:r>
          </a:p>
          <a:p>
            <a:pPr algn="r"/>
            <a:r>
              <a:rPr lang="en-US" sz="2400" dirty="0" smtClean="0"/>
              <a:t>~ Jeremiah 2:5</a:t>
            </a:r>
            <a:endParaRPr lang="en-US" sz="2400" dirty="0"/>
          </a:p>
        </p:txBody>
      </p:sp>
    </p:spTree>
    <p:extLst>
      <p:ext uri="{BB962C8B-B14F-4D97-AF65-F5344CB8AC3E}">
        <p14:creationId xmlns:p14="http://schemas.microsoft.com/office/powerpoint/2010/main" val="417403193"/>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28600" y="76200"/>
            <a:ext cx="8382000" cy="664797"/>
          </a:xfrm>
          <a:prstGeom prst="rect">
            <a:avLst/>
          </a:prstGeom>
        </p:spPr>
        <p:txBody>
          <a:bodyPr vert="horz" wrap="square" lIns="0" tIns="0" rIns="0" bIns="0" rtlCol="0" anchor="t">
            <a:noAutofit/>
          </a:bodyPr>
          <a:lstStyle>
            <a:lvl1pPr algn="l" defTabSz="914363" rtl="0" eaLnBrk="1" latinLnBrk="0" hangingPunct="1">
              <a:lnSpc>
                <a:spcPct val="90000"/>
              </a:lnSpc>
              <a:spcBef>
                <a:spcPct val="0"/>
              </a:spcBef>
              <a:buNone/>
              <a:defRPr lang="en-US" sz="5400" b="0" kern="1200" cap="none" spc="-15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stStyle>
          <a:p>
            <a:r>
              <a:rPr lang="en-US" sz="4400" dirty="0" smtClean="0"/>
              <a:t>A Forgotten Love</a:t>
            </a:r>
            <a:endParaRPr lang="en-US" sz="4400"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4471" y="934536"/>
            <a:ext cx="8344729" cy="495300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9" name="Rectangle 8"/>
          <p:cNvSpPr/>
          <p:nvPr/>
        </p:nvSpPr>
        <p:spPr>
          <a:xfrm>
            <a:off x="4299364" y="261272"/>
            <a:ext cx="4648645" cy="369332"/>
          </a:xfrm>
          <a:prstGeom prst="rect">
            <a:avLst/>
          </a:prstGeom>
        </p:spPr>
        <p:txBody>
          <a:bodyPr wrap="none">
            <a:spAutoFit/>
          </a:bodyPr>
          <a:lstStyle/>
          <a:p>
            <a:r>
              <a:rPr lang="en-US" dirty="0"/>
              <a:t>The Letter to the Church at </a:t>
            </a:r>
            <a:r>
              <a:rPr lang="en-US" dirty="0" smtClean="0"/>
              <a:t>Ephesus (Rev. 2:1-7)</a:t>
            </a:r>
            <a:endParaRPr lang="en-US" dirty="0"/>
          </a:p>
        </p:txBody>
      </p:sp>
      <p:cxnSp>
        <p:nvCxnSpPr>
          <p:cNvPr id="11" name="Straight Connector 10"/>
          <p:cNvCxnSpPr/>
          <p:nvPr/>
        </p:nvCxnSpPr>
        <p:spPr>
          <a:xfrm>
            <a:off x="152400" y="685800"/>
            <a:ext cx="8686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769905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440267" y="1047148"/>
            <a:ext cx="8382000" cy="3502497"/>
          </a:xfrm>
        </p:spPr>
        <p:txBody>
          <a:bodyPr>
            <a:normAutofit/>
          </a:bodyPr>
          <a:lstStyle/>
          <a:p>
            <a:pPr>
              <a:lnSpc>
                <a:spcPct val="150000"/>
              </a:lnSpc>
            </a:pPr>
            <a:r>
              <a:rPr lang="en-US" dirty="0" smtClean="0"/>
              <a:t>What happens over time?</a:t>
            </a:r>
          </a:p>
          <a:p>
            <a:pPr lvl="1">
              <a:lnSpc>
                <a:spcPct val="150000"/>
              </a:lnSpc>
            </a:pPr>
            <a:r>
              <a:rPr lang="en-US" dirty="0" smtClean="0"/>
              <a:t>Enthusiasm turns into obligation</a:t>
            </a:r>
          </a:p>
          <a:p>
            <a:pPr lvl="1">
              <a:lnSpc>
                <a:spcPct val="150000"/>
              </a:lnSpc>
            </a:pPr>
            <a:r>
              <a:rPr lang="en-US" dirty="0" smtClean="0"/>
              <a:t>Inspiration turns into duty</a:t>
            </a:r>
          </a:p>
          <a:p>
            <a:pPr lvl="1">
              <a:lnSpc>
                <a:spcPct val="150000"/>
              </a:lnSpc>
            </a:pPr>
            <a:r>
              <a:rPr lang="en-US" dirty="0" smtClean="0"/>
              <a:t>Love turns into “law”</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5800" y="4800600"/>
            <a:ext cx="4214006" cy="2370378"/>
          </a:xfrm>
          <a:prstGeom prst="rect">
            <a:avLst/>
          </a:prstGeom>
        </p:spPr>
      </p:pic>
      <p:sp>
        <p:nvSpPr>
          <p:cNvPr id="6" name="Title 1"/>
          <p:cNvSpPr txBox="1">
            <a:spLocks/>
          </p:cNvSpPr>
          <p:nvPr/>
        </p:nvSpPr>
        <p:spPr>
          <a:xfrm>
            <a:off x="228600" y="76200"/>
            <a:ext cx="8382000" cy="664797"/>
          </a:xfrm>
          <a:prstGeom prst="rect">
            <a:avLst/>
          </a:prstGeom>
        </p:spPr>
        <p:txBody>
          <a:bodyPr vert="horz" wrap="square" lIns="0" tIns="0" rIns="0" bIns="0" rtlCol="0" anchor="t">
            <a:noAutofit/>
          </a:bodyPr>
          <a:lstStyle>
            <a:lvl1pPr algn="l" defTabSz="914363" rtl="0" eaLnBrk="1" latinLnBrk="0" hangingPunct="1">
              <a:lnSpc>
                <a:spcPct val="90000"/>
              </a:lnSpc>
              <a:spcBef>
                <a:spcPct val="0"/>
              </a:spcBef>
              <a:buNone/>
              <a:defRPr lang="en-US" sz="5400" b="0" kern="1200" cap="none" spc="-15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stStyle>
          <a:p>
            <a:r>
              <a:rPr lang="en-US" sz="4400" dirty="0" smtClean="0"/>
              <a:t>A Forgotten Love</a:t>
            </a:r>
            <a:endParaRPr lang="en-US" sz="4400" dirty="0"/>
          </a:p>
        </p:txBody>
      </p:sp>
      <p:sp>
        <p:nvSpPr>
          <p:cNvPr id="7" name="Rectangle 6"/>
          <p:cNvSpPr/>
          <p:nvPr/>
        </p:nvSpPr>
        <p:spPr>
          <a:xfrm>
            <a:off x="4299364" y="261272"/>
            <a:ext cx="4648645" cy="369332"/>
          </a:xfrm>
          <a:prstGeom prst="rect">
            <a:avLst/>
          </a:prstGeom>
        </p:spPr>
        <p:txBody>
          <a:bodyPr wrap="none">
            <a:spAutoFit/>
          </a:bodyPr>
          <a:lstStyle/>
          <a:p>
            <a:r>
              <a:rPr lang="en-US" dirty="0"/>
              <a:t>The Letter to the Church at </a:t>
            </a:r>
            <a:r>
              <a:rPr lang="en-US" dirty="0" smtClean="0"/>
              <a:t>Ephesus (Rev. 2:1-7)</a:t>
            </a:r>
            <a:endParaRPr lang="en-US" dirty="0"/>
          </a:p>
        </p:txBody>
      </p:sp>
      <p:cxnSp>
        <p:nvCxnSpPr>
          <p:cNvPr id="8" name="Straight Connector 7"/>
          <p:cNvCxnSpPr/>
          <p:nvPr/>
        </p:nvCxnSpPr>
        <p:spPr>
          <a:xfrm>
            <a:off x="152400" y="685800"/>
            <a:ext cx="868680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 Placeholder 2"/>
          <p:cNvSpPr txBox="1">
            <a:spLocks/>
          </p:cNvSpPr>
          <p:nvPr/>
        </p:nvSpPr>
        <p:spPr>
          <a:xfrm>
            <a:off x="440267" y="4343400"/>
            <a:ext cx="8382000" cy="3502497"/>
          </a:xfrm>
          <a:prstGeom prst="rect">
            <a:avLst/>
          </a:prstGeom>
        </p:spPr>
        <p:txBody>
          <a:bodyPr vert="horz" lIns="0" tIns="0" rIns="0" bIns="0" rtlCol="0">
            <a:normAutofit/>
          </a:bodyPr>
          <a:lstStyle>
            <a:lvl1pPr marL="396875" indent="-396875" algn="l" defTabSz="914363" rtl="0" eaLnBrk="1" latinLnBrk="0" hangingPunct="1">
              <a:lnSpc>
                <a:spcPct val="90000"/>
              </a:lnSpc>
              <a:spcBef>
                <a:spcPct val="20000"/>
              </a:spcBef>
              <a:buFontTx/>
              <a:buBlip>
                <a:blip r:embed="rId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pPr>
            <a:r>
              <a:rPr lang="en-US" dirty="0" smtClean="0"/>
              <a:t>It is not sustainable!</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63DBBDF-C49E-438B-8036-CDCD22ECC19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(Dark blue design)</Template>
  <TotalTime>179</TotalTime>
  <Words>1522</Words>
  <Application>Microsoft Office PowerPoint</Application>
  <PresentationFormat>On-screen Show (4:3)</PresentationFormat>
  <Paragraphs>89</Paragraphs>
  <Slides>10</Slides>
  <Notes>10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Calibri</vt:lpstr>
      <vt:lpstr>Courier New</vt:lpstr>
      <vt:lpstr>Wingdings</vt:lpstr>
      <vt:lpstr>Blue Segoe 4-3 template-template_April-17-2007</vt:lpstr>
      <vt:lpstr>White with Courier font for code slides</vt:lpstr>
      <vt:lpstr>A Forgotten Love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Intergraph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Forgotten Love</dc:title>
  <dc:creator>Wellington, Darren P (Darren Wellington)</dc:creator>
  <cp:keywords/>
  <cp:lastModifiedBy>Wellington, Darren P (Darren Wellington)</cp:lastModifiedBy>
  <cp:revision>15</cp:revision>
  <dcterms:created xsi:type="dcterms:W3CDTF">2017-04-01T01:14:22Z</dcterms:created>
  <dcterms:modified xsi:type="dcterms:W3CDTF">2017-04-02T13:37:10Z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TC102867289990</vt:lpwstr>
  </property>
</Properties>
</file>