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1" r:id="rId2"/>
    <p:sldId id="267" r:id="rId3"/>
    <p:sldId id="264" r:id="rId4"/>
    <p:sldId id="268" r:id="rId5"/>
    <p:sldId id="256" r:id="rId6"/>
    <p:sldId id="257" r:id="rId7"/>
    <p:sldId id="269" r:id="rId8"/>
    <p:sldId id="258" r:id="rId9"/>
    <p:sldId id="259" r:id="rId10"/>
    <p:sldId id="260" r:id="rId11"/>
    <p:sldId id="262" r:id="rId12"/>
    <p:sldId id="263"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77"/>
      </p:cViewPr>
      <p:guideLst>
        <p:guide orient="horz" pos="2160"/>
        <p:guide pos="2880"/>
      </p:guideLst>
    </p:cSldViewPr>
  </p:slideViewPr>
  <p:notesTextViewPr>
    <p:cViewPr>
      <p:scale>
        <a:sx n="125" d="100"/>
        <a:sy n="125" d="100"/>
      </p:scale>
      <p:origin x="0" y="0"/>
    </p:cViewPr>
  </p:notesTextViewPr>
  <p:notesViewPr>
    <p:cSldViewPr>
      <p:cViewPr varScale="1">
        <p:scale>
          <a:sx n="32" d="100"/>
          <a:sy n="32" d="100"/>
        </p:scale>
        <p:origin x="-1714"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8818A-4940-43E0-BC04-6E5C708DC011}" type="datetimeFigureOut">
              <a:rPr lang="en-US" smtClean="0"/>
              <a:t>11/19/2016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8AC3F-FBDD-4E40-8387-7C613CDEAE16}" type="slidenum">
              <a:rPr lang="en-US" smtClean="0"/>
              <a:t>‹#›</a:t>
            </a:fld>
            <a:endParaRPr lang="en-US" dirty="0"/>
          </a:p>
        </p:txBody>
      </p:sp>
    </p:spTree>
    <p:extLst>
      <p:ext uri="{BB962C8B-B14F-4D97-AF65-F5344CB8AC3E}">
        <p14:creationId xmlns:p14="http://schemas.microsoft.com/office/powerpoint/2010/main" val="301212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familiar with the senses of the Pilgrims landing at Plymouth Rock, of gathering</a:t>
            </a:r>
            <a:r>
              <a:rPr lang="en-US" baseline="0" dirty="0"/>
              <a:t> with the Indians around the table of goodness to give Thanks</a:t>
            </a:r>
            <a:endParaRPr lang="en-US" dirty="0"/>
          </a:p>
        </p:txBody>
      </p:sp>
      <p:sp>
        <p:nvSpPr>
          <p:cNvPr id="4" name="Slide Number Placeholder 3"/>
          <p:cNvSpPr>
            <a:spLocks noGrp="1"/>
          </p:cNvSpPr>
          <p:nvPr>
            <p:ph type="sldNum" sz="quarter" idx="10"/>
          </p:nvPr>
        </p:nvSpPr>
        <p:spPr/>
        <p:txBody>
          <a:bodyPr/>
          <a:lstStyle/>
          <a:p>
            <a:fld id="{7E18AC3F-FBDD-4E40-8387-7C613CDEAE16}" type="slidenum">
              <a:rPr lang="en-US" smtClean="0"/>
              <a:t>1</a:t>
            </a:fld>
            <a:endParaRPr lang="en-US" dirty="0"/>
          </a:p>
        </p:txBody>
      </p:sp>
    </p:spTree>
    <p:extLst>
      <p:ext uri="{BB962C8B-B14F-4D97-AF65-F5344CB8AC3E}">
        <p14:creationId xmlns:p14="http://schemas.microsoft.com/office/powerpoint/2010/main" val="107269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18AC3F-FBDD-4E40-8387-7C613CDEAE16}" type="slidenum">
              <a:rPr lang="en-US" smtClean="0"/>
              <a:t>13</a:t>
            </a:fld>
            <a:endParaRPr lang="en-US" dirty="0"/>
          </a:p>
        </p:txBody>
      </p:sp>
    </p:spTree>
    <p:extLst>
      <p:ext uri="{BB962C8B-B14F-4D97-AF65-F5344CB8AC3E}">
        <p14:creationId xmlns:p14="http://schemas.microsoft.com/office/powerpoint/2010/main" val="142799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8AC3F-FBDD-4E40-8387-7C613CDEAE16}" type="slidenum">
              <a:rPr lang="en-US" smtClean="0"/>
              <a:t>14</a:t>
            </a:fld>
            <a:endParaRPr lang="en-US" dirty="0"/>
          </a:p>
        </p:txBody>
      </p:sp>
    </p:spTree>
    <p:extLst>
      <p:ext uri="{BB962C8B-B14F-4D97-AF65-F5344CB8AC3E}">
        <p14:creationId xmlns:p14="http://schemas.microsoft.com/office/powerpoint/2010/main" val="212620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8AC3F-FBDD-4E40-8387-7C613CDEAE16}" type="slidenum">
              <a:rPr lang="en-US" smtClean="0"/>
              <a:t>3</a:t>
            </a:fld>
            <a:endParaRPr lang="en-US" dirty="0"/>
          </a:p>
        </p:txBody>
      </p:sp>
    </p:spTree>
    <p:extLst>
      <p:ext uri="{BB962C8B-B14F-4D97-AF65-F5344CB8AC3E}">
        <p14:creationId xmlns:p14="http://schemas.microsoft.com/office/powerpoint/2010/main" val="385929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happy American picture. Family enjoying</a:t>
            </a:r>
            <a:r>
              <a:rPr lang="en-US" baseline="0" dirty="0"/>
              <a:t> themselves.</a:t>
            </a:r>
          </a:p>
          <a:p>
            <a:pPr marR="0" algn="ctr"/>
            <a:r>
              <a:rPr lang="en-US" sz="1200" b="1" i="0" u="none" strike="noStrike" baseline="0" dirty="0">
                <a:solidFill>
                  <a:srgbClr val="080000"/>
                </a:solidFill>
                <a:latin typeface="Segoe UI"/>
              </a:rPr>
              <a:t>                               </a:t>
            </a:r>
            <a:r>
              <a:rPr lang="en-US" sz="1200" b="0" i="0" u="none" strike="noStrike" baseline="0" dirty="0">
                <a:solidFill>
                  <a:srgbClr val="7DBA2C"/>
                </a:solidFill>
                <a:latin typeface="Segoe UI"/>
              </a:rPr>
              <a:t>Philippians 1:3</a:t>
            </a:r>
            <a:r>
              <a:rPr lang="en-US" sz="1200" b="0" i="0" u="none" strike="noStrike" baseline="0" dirty="0">
                <a:solidFill>
                  <a:srgbClr val="080000"/>
                </a:solidFill>
                <a:latin typeface="Segoe UI"/>
              </a:rPr>
              <a:t> </a:t>
            </a:r>
            <a:r>
              <a:rPr lang="en-US" sz="1050" b="0" i="0" u="none" strike="noStrike" baseline="0" dirty="0">
                <a:solidFill>
                  <a:srgbClr val="417CBE"/>
                </a:solidFill>
                <a:latin typeface="Segoe UI"/>
              </a:rPr>
              <a:t> (20cNT)</a:t>
            </a:r>
          </a:p>
          <a:p>
            <a:pPr marR="450" algn="l" rtl="0"/>
            <a:r>
              <a:rPr lang="en-US" sz="1200" b="0" i="0" u="none" strike="noStrike" baseline="0" dirty="0">
                <a:solidFill>
                  <a:srgbClr val="080000"/>
                </a:solidFill>
                <a:latin typeface="Segoe UI"/>
              </a:rPr>
              <a:t>Every recollection that I have of you is a cause of thankfulness to God,</a:t>
            </a:r>
          </a:p>
          <a:p>
            <a:pPr marL="0" marR="0"/>
            <a:r>
              <a:rPr lang="en-US" sz="1200" dirty="0">
                <a:effectLst/>
                <a:latin typeface="Times New Roman"/>
                <a:ea typeface="Times New Roman"/>
              </a:rPr>
              <a:t>I wish everyone a happy Thanksgiving Holiday. Several of you are traveling to see family and I hope you all have enjoyable visits. Thanksgiving is a wonderful holiday for a variety of reasons. Not only is it an opportunity to visit and catch up with family and friends, but there is always so much good food involved!</a:t>
            </a:r>
          </a:p>
          <a:p>
            <a:pPr marR="450" algn="l" rtl="0"/>
            <a:endParaRPr lang="en-US" sz="1200" b="0" i="0" u="none" strike="noStrike" baseline="0" dirty="0">
              <a:solidFill>
                <a:srgbClr val="080000"/>
              </a:solidFill>
              <a:latin typeface="Segoe UI"/>
            </a:endParaRPr>
          </a:p>
          <a:p>
            <a:pPr marR="450" algn="l" rtl="0"/>
            <a:endParaRPr lang="en-US" sz="1200" b="0" i="0" u="none" strike="noStrike" baseline="0" dirty="0">
              <a:solidFill>
                <a:srgbClr val="080000"/>
              </a:solidFill>
              <a:latin typeface="Segoe UI"/>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E18AC3F-FBDD-4E40-8387-7C613CDEAE16}" type="slidenum">
              <a:rPr lang="en-US" smtClean="0"/>
              <a:t>5</a:t>
            </a:fld>
            <a:endParaRPr lang="en-US" dirty="0"/>
          </a:p>
        </p:txBody>
      </p:sp>
    </p:spTree>
    <p:extLst>
      <p:ext uri="{BB962C8B-B14F-4D97-AF65-F5344CB8AC3E}">
        <p14:creationId xmlns:p14="http://schemas.microsoft.com/office/powerpoint/2010/main" val="133806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18AC3F-FBDD-4E40-8387-7C613CDEAE16}" type="slidenum">
              <a:rPr lang="en-US" smtClean="0"/>
              <a:t>6</a:t>
            </a:fld>
            <a:endParaRPr lang="en-US" dirty="0"/>
          </a:p>
        </p:txBody>
      </p:sp>
    </p:spTree>
    <p:extLst>
      <p:ext uri="{BB962C8B-B14F-4D97-AF65-F5344CB8AC3E}">
        <p14:creationId xmlns:p14="http://schemas.microsoft.com/office/powerpoint/2010/main" val="127067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18AC3F-FBDD-4E40-8387-7C613CDEAE16}" type="slidenum">
              <a:rPr lang="en-US" smtClean="0"/>
              <a:t>8</a:t>
            </a:fld>
            <a:endParaRPr lang="en-US" dirty="0"/>
          </a:p>
        </p:txBody>
      </p:sp>
    </p:spTree>
    <p:extLst>
      <p:ext uri="{BB962C8B-B14F-4D97-AF65-F5344CB8AC3E}">
        <p14:creationId xmlns:p14="http://schemas.microsoft.com/office/powerpoint/2010/main" val="199956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too give thanks to God.</a:t>
            </a:r>
          </a:p>
        </p:txBody>
      </p:sp>
      <p:sp>
        <p:nvSpPr>
          <p:cNvPr id="4" name="Slide Number Placeholder 3"/>
          <p:cNvSpPr>
            <a:spLocks noGrp="1"/>
          </p:cNvSpPr>
          <p:nvPr>
            <p:ph type="sldNum" sz="quarter" idx="10"/>
          </p:nvPr>
        </p:nvSpPr>
        <p:spPr/>
        <p:txBody>
          <a:bodyPr/>
          <a:lstStyle/>
          <a:p>
            <a:fld id="{7E18AC3F-FBDD-4E40-8387-7C613CDEAE16}" type="slidenum">
              <a:rPr lang="en-US" smtClean="0"/>
              <a:t>9</a:t>
            </a:fld>
            <a:endParaRPr lang="en-US" dirty="0"/>
          </a:p>
        </p:txBody>
      </p:sp>
    </p:spTree>
    <p:extLst>
      <p:ext uri="{BB962C8B-B14F-4D97-AF65-F5344CB8AC3E}">
        <p14:creationId xmlns:p14="http://schemas.microsoft.com/office/powerpoint/2010/main" val="96595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Colossians 2:6-7</a:t>
            </a:r>
          </a:p>
        </p:txBody>
      </p:sp>
      <p:sp>
        <p:nvSpPr>
          <p:cNvPr id="4" name="Slide Number Placeholder 3"/>
          <p:cNvSpPr>
            <a:spLocks noGrp="1"/>
          </p:cNvSpPr>
          <p:nvPr>
            <p:ph type="sldNum" sz="quarter" idx="10"/>
          </p:nvPr>
        </p:nvSpPr>
        <p:spPr/>
        <p:txBody>
          <a:bodyPr/>
          <a:lstStyle/>
          <a:p>
            <a:fld id="{7E18AC3F-FBDD-4E40-8387-7C613CDEAE16}" type="slidenum">
              <a:rPr lang="en-US" smtClean="0"/>
              <a:t>10</a:t>
            </a:fld>
            <a:endParaRPr lang="en-US" dirty="0"/>
          </a:p>
        </p:txBody>
      </p:sp>
    </p:spTree>
    <p:extLst>
      <p:ext uri="{BB962C8B-B14F-4D97-AF65-F5344CB8AC3E}">
        <p14:creationId xmlns:p14="http://schemas.microsoft.com/office/powerpoint/2010/main" val="150298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8AC3F-FBDD-4E40-8387-7C613CDEAE16}" type="slidenum">
              <a:rPr lang="en-US" smtClean="0"/>
              <a:t>11</a:t>
            </a:fld>
            <a:endParaRPr lang="en-US" dirty="0"/>
          </a:p>
        </p:txBody>
      </p:sp>
    </p:spTree>
    <p:extLst>
      <p:ext uri="{BB962C8B-B14F-4D97-AF65-F5344CB8AC3E}">
        <p14:creationId xmlns:p14="http://schemas.microsoft.com/office/powerpoint/2010/main" val="46063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18AC3F-FBDD-4E40-8387-7C613CDEAE16}" type="slidenum">
              <a:rPr lang="en-US" smtClean="0"/>
              <a:t>12</a:t>
            </a:fld>
            <a:endParaRPr lang="en-US" dirty="0"/>
          </a:p>
        </p:txBody>
      </p:sp>
    </p:spTree>
    <p:extLst>
      <p:ext uri="{BB962C8B-B14F-4D97-AF65-F5344CB8AC3E}">
        <p14:creationId xmlns:p14="http://schemas.microsoft.com/office/powerpoint/2010/main" val="152823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FD9A8-2ABB-46C1-8E20-E3B32E474B24}"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FD9A8-2ABB-46C1-8E20-E3B32E474B2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FD9A8-2ABB-46C1-8E20-E3B32E474B2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FD9A8-2ABB-46C1-8E20-E3B32E474B24}" type="slidenum">
              <a:rPr lang="en-US" smtClean="0"/>
              <a:t>‹#›</a:t>
            </a:fld>
            <a:endParaRPr lang="en-US" dirty="0"/>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FD9A8-2ABB-46C1-8E20-E3B32E474B2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FD9A8-2ABB-46C1-8E20-E3B32E474B24}"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CFD9A8-2ABB-46C1-8E20-E3B32E474B24}"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FD9A8-2ABB-46C1-8E20-E3B32E474B2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CFD9A8-2ABB-46C1-8E20-E3B32E474B2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FD9A8-2ABB-46C1-8E20-E3B32E474B2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B9CF0-1CDE-4AA7-A7B6-58986C40ABD6}" type="datetimeFigureOut">
              <a:rPr lang="en-US" smtClean="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FD9A8-2ABB-46C1-8E20-E3B32E474B24}"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7B9CF0-1CDE-4AA7-A7B6-58986C40ABD6}" type="datetimeFigureOut">
              <a:rPr lang="en-US" smtClean="0"/>
              <a:t>11/19/2016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4CFD9A8-2ABB-46C1-8E20-E3B32E474B2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blegateway.com/passage/index.php?search=1+Thessalonians+5:18;&amp;version=50;&amp;interface=pri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blegateway.com/passage/index.php?search=Psa.+119:18;&amp;version=50;&amp;interface=pri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4861" y="1828800"/>
            <a:ext cx="6705600" cy="882119"/>
          </a:xfrm>
        </p:spPr>
        <p:txBody>
          <a:bodyPr>
            <a:normAutofit fontScale="85000" lnSpcReduction="10000"/>
          </a:bodyPr>
          <a:lstStyle/>
          <a:p>
            <a:r>
              <a:rPr lang="en-US" sz="4400" dirty="0"/>
              <a:t>WHAT DOES IT MEAN TO YOU</a:t>
            </a:r>
          </a:p>
        </p:txBody>
      </p:sp>
      <p:sp>
        <p:nvSpPr>
          <p:cNvPr id="2" name="Title 1"/>
          <p:cNvSpPr>
            <a:spLocks noGrp="1"/>
          </p:cNvSpPr>
          <p:nvPr>
            <p:ph type="ctrTitle"/>
          </p:nvPr>
        </p:nvSpPr>
        <p:spPr>
          <a:xfrm>
            <a:off x="762000" y="381000"/>
            <a:ext cx="7175351" cy="1793167"/>
          </a:xfrm>
        </p:spPr>
        <p:txBody>
          <a:bodyPr/>
          <a:lstStyle/>
          <a:p>
            <a:r>
              <a:rPr lang="en-US" sz="6600" dirty="0"/>
              <a:t>THANKSGIVING	</a:t>
            </a:r>
          </a:p>
        </p:txBody>
      </p:sp>
      <p:pic>
        <p:nvPicPr>
          <p:cNvPr id="5" name="Picture 4"/>
          <p:cNvPicPr>
            <a:picLocks noChangeAspect="1"/>
          </p:cNvPicPr>
          <p:nvPr/>
        </p:nvPicPr>
        <p:blipFill>
          <a:blip r:embed="rId3"/>
          <a:stretch>
            <a:fillRect/>
          </a:stretch>
        </p:blipFill>
        <p:spPr>
          <a:xfrm>
            <a:off x="1795462" y="2438400"/>
            <a:ext cx="5553075" cy="4419600"/>
          </a:xfrm>
          <a:prstGeom prst="rect">
            <a:avLst/>
          </a:prstGeom>
        </p:spPr>
      </p:pic>
    </p:spTree>
    <p:extLst>
      <p:ext uri="{BB962C8B-B14F-4D97-AF65-F5344CB8AC3E}">
        <p14:creationId xmlns:p14="http://schemas.microsoft.com/office/powerpoint/2010/main" val="332656152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669280"/>
          </a:xfrm>
        </p:spPr>
        <p:txBody>
          <a:bodyPr>
            <a:normAutofit lnSpcReduction="10000"/>
          </a:bodyPr>
          <a:lstStyle/>
          <a:p>
            <a:r>
              <a:rPr lang="en-US" sz="3200" dirty="0">
                <a:ea typeface="Calibri"/>
                <a:cs typeface="Times New Roman"/>
              </a:rPr>
              <a:t>The Apostle Paul is talking about how as Christians we are truly </a:t>
            </a:r>
            <a:r>
              <a:rPr lang="en-US" sz="3200" b="1" dirty="0">
                <a:ea typeface="Calibri"/>
                <a:cs typeface="Times New Roman"/>
              </a:rPr>
              <a:t>“alive in thanksgiving.”</a:t>
            </a:r>
            <a:r>
              <a:rPr lang="en-US" sz="3200" dirty="0">
                <a:ea typeface="Calibri"/>
                <a:cs typeface="Times New Roman"/>
              </a:rPr>
              <a:t> Col.2:6-7</a:t>
            </a:r>
          </a:p>
          <a:p>
            <a:r>
              <a:rPr lang="en-US" sz="3200" dirty="0">
                <a:ea typeface="Calibri"/>
                <a:cs typeface="Times New Roman"/>
              </a:rPr>
              <a:t>He mentions such profound points as receiving Christ, abiding in Him, being rooted and built up in Him and being established in the </a:t>
            </a:r>
            <a:r>
              <a:rPr lang="en-US" sz="3200" dirty="0" err="1">
                <a:ea typeface="Calibri"/>
                <a:cs typeface="Times New Roman"/>
              </a:rPr>
              <a:t>faith.</a:t>
            </a:r>
            <a:r>
              <a:rPr lang="en-US" sz="3200" dirty="0" err="1">
                <a:solidFill>
                  <a:srgbClr val="FF0000"/>
                </a:solidFill>
                <a:ea typeface="Calibri"/>
                <a:cs typeface="Times New Roman"/>
              </a:rPr>
              <a:t>Then</a:t>
            </a:r>
            <a:r>
              <a:rPr lang="en-US" sz="3200" dirty="0" err="1">
                <a:ea typeface="Calibri"/>
                <a:cs typeface="Times New Roman"/>
              </a:rPr>
              <a:t>,at</a:t>
            </a:r>
            <a:r>
              <a:rPr lang="en-US" sz="3200" dirty="0">
                <a:ea typeface="Calibri"/>
                <a:cs typeface="Times New Roman"/>
              </a:rPr>
              <a:t> the end of verse 7 he concludes by saying we are to </a:t>
            </a:r>
            <a:r>
              <a:rPr lang="en-US" sz="3200" b="1" dirty="0">
                <a:ea typeface="Calibri"/>
                <a:cs typeface="Times New Roman"/>
              </a:rPr>
              <a:t>“abounding in thanksgiving.”</a:t>
            </a:r>
            <a:r>
              <a:rPr lang="en-US" sz="3200" dirty="0">
                <a:ea typeface="Calibri"/>
                <a:cs typeface="Times New Roman"/>
              </a:rPr>
              <a:t> </a:t>
            </a:r>
            <a:endParaRPr lang="en-US" sz="3200" dirty="0"/>
          </a:p>
        </p:txBody>
      </p:sp>
    </p:spTree>
    <p:extLst>
      <p:ext uri="{BB962C8B-B14F-4D97-AF65-F5344CB8AC3E}">
        <p14:creationId xmlns:p14="http://schemas.microsoft.com/office/powerpoint/2010/main" val="15825093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289" y="4372168"/>
            <a:ext cx="6512511" cy="1143000"/>
          </a:xfrm>
        </p:spPr>
        <p:txBody>
          <a:bodyPr/>
          <a:lstStyle/>
          <a:p>
            <a:endParaRPr lang="en-US" dirty="0"/>
          </a:p>
        </p:txBody>
      </p:sp>
      <p:sp>
        <p:nvSpPr>
          <p:cNvPr id="3" name="Content Placeholder 2"/>
          <p:cNvSpPr>
            <a:spLocks noGrp="1"/>
          </p:cNvSpPr>
          <p:nvPr>
            <p:ph sz="quarter" idx="13"/>
          </p:nvPr>
        </p:nvSpPr>
        <p:spPr/>
        <p:txBody>
          <a:bodyPr/>
          <a:lstStyle/>
          <a:p>
            <a:r>
              <a:rPr lang="en-US" dirty="0"/>
              <a:t> </a:t>
            </a:r>
          </a:p>
        </p:txBody>
      </p:sp>
      <p:pic>
        <p:nvPicPr>
          <p:cNvPr id="4" name="Picture 3"/>
          <p:cNvPicPr>
            <a:picLocks noChangeAspect="1"/>
          </p:cNvPicPr>
          <p:nvPr/>
        </p:nvPicPr>
        <p:blipFill>
          <a:blip r:embed="rId3"/>
          <a:stretch>
            <a:fillRect/>
          </a:stretch>
        </p:blipFill>
        <p:spPr>
          <a:xfrm>
            <a:off x="1371600" y="304800"/>
            <a:ext cx="6019800" cy="5410200"/>
          </a:xfrm>
          <a:prstGeom prst="rect">
            <a:avLst/>
          </a:prstGeom>
        </p:spPr>
      </p:pic>
      <p:sp>
        <p:nvSpPr>
          <p:cNvPr id="5" name="TextBox 4"/>
          <p:cNvSpPr txBox="1"/>
          <p:nvPr/>
        </p:nvSpPr>
        <p:spPr>
          <a:xfrm>
            <a:off x="211568" y="6201599"/>
            <a:ext cx="8805039" cy="646331"/>
          </a:xfrm>
          <a:prstGeom prst="rect">
            <a:avLst/>
          </a:prstGeom>
          <a:noFill/>
        </p:spPr>
        <p:txBody>
          <a:bodyPr wrap="none" rtlCol="0">
            <a:spAutoFit/>
          </a:bodyPr>
          <a:lstStyle/>
          <a:p>
            <a:r>
              <a:rPr lang="en-US" dirty="0"/>
              <a:t>THERE ARE PEOPLE THAT ARE ALONE AT THANKSGIVING, CHRISTIANS ARE MEANT TO </a:t>
            </a:r>
          </a:p>
          <a:p>
            <a:r>
              <a:rPr lang="en-US" dirty="0"/>
              <a:t>SHARE </a:t>
            </a:r>
          </a:p>
        </p:txBody>
      </p:sp>
    </p:spTree>
    <p:extLst>
      <p:ext uri="{BB962C8B-B14F-4D97-AF65-F5344CB8AC3E}">
        <p14:creationId xmlns:p14="http://schemas.microsoft.com/office/powerpoint/2010/main" val="2532206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81000" y="731520"/>
            <a:ext cx="8001000" cy="6126480"/>
          </a:xfrm>
        </p:spPr>
        <p:txBody>
          <a:bodyPr>
            <a:normAutofit/>
          </a:bodyPr>
          <a:lstStyle/>
          <a:p>
            <a:r>
              <a:rPr lang="en-US" sz="2400" dirty="0">
                <a:latin typeface="Calibri"/>
              </a:rPr>
              <a:t>As Christians, may we not permit our eyes to be blinded by the world’s allurements, but open to the reality of God, and to the works of His hands. With opened eyes we will heed the apostle’s admonition, “In every-thing give thanks, for this is the will of Christ to you-ward” </a:t>
            </a:r>
            <a:r>
              <a:rPr lang="en-US" sz="2400" dirty="0">
                <a:solidFill>
                  <a:srgbClr val="FF0000"/>
                </a:solidFill>
                <a:latin typeface="Calibri"/>
              </a:rPr>
              <a:t>(</a:t>
            </a:r>
            <a:r>
              <a:rPr lang="en-US" sz="2400" dirty="0">
                <a:solidFill>
                  <a:srgbClr val="FF0000"/>
                </a:solidFill>
                <a:latin typeface="Calibri"/>
                <a:hlinkClick r:id="rId3"/>
              </a:rPr>
              <a:t>1 Thessalonians 5:18</a:t>
            </a:r>
            <a:r>
              <a:rPr lang="en-US" sz="2400" dirty="0">
                <a:solidFill>
                  <a:srgbClr val="FF0000"/>
                </a:solidFill>
                <a:latin typeface="Calibri"/>
              </a:rPr>
              <a:t> ). </a:t>
            </a:r>
          </a:p>
          <a:p>
            <a:r>
              <a:rPr lang="en-US" sz="2400" dirty="0">
                <a:latin typeface="Calibri"/>
              </a:rPr>
              <a:t>Then we will be enabled to say with the psalmist, “So shall I talk of thy wondrous works.” With the wondrous works of God now even more revealed to us in Christ, it is all the more </a:t>
            </a:r>
          </a:p>
          <a:p>
            <a:r>
              <a:rPr lang="en-US" sz="2400" dirty="0">
                <a:latin typeface="Calibri"/>
              </a:rPr>
              <a:t>imperative that we share the gospel, the good news of redemption provided in our crucified and risen Savior and Lord. Open eyes must result in open mouths—mouths that will share that which makes us most thankful, namely, the gift of God’s Son</a:t>
            </a:r>
            <a:endParaRPr lang="en-US" dirty="0"/>
          </a:p>
        </p:txBody>
      </p:sp>
    </p:spTree>
    <p:extLst>
      <p:ext uri="{BB962C8B-B14F-4D97-AF65-F5344CB8AC3E}">
        <p14:creationId xmlns:p14="http://schemas.microsoft.com/office/powerpoint/2010/main" val="1745637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610600" cy="6126480"/>
          </a:xfrm>
        </p:spPr>
        <p:txBody>
          <a:bodyPr>
            <a:normAutofit/>
          </a:bodyPr>
          <a:lstStyle/>
          <a:p>
            <a:pPr algn="just"/>
            <a:r>
              <a:rPr lang="en-US" sz="3200" dirty="0">
                <a:latin typeface="Calibri"/>
              </a:rPr>
              <a:t>. Thanksgiving also results in thanks-living—the living-out of our faith. May our eyes be open to the opportunities available to assist others in sharing their burdens. In the words of Paul, </a:t>
            </a:r>
          </a:p>
          <a:p>
            <a:pPr algn="just"/>
            <a:r>
              <a:rPr lang="en-US" sz="3200" dirty="0">
                <a:latin typeface="Calibri"/>
              </a:rPr>
              <a:t>“As we, have, therefore opportunity, let us do good unto all men, especially unto them who are of the household of faith” </a:t>
            </a:r>
            <a:r>
              <a:rPr lang="en-US" sz="3200" dirty="0">
                <a:solidFill>
                  <a:srgbClr val="FF0000"/>
                </a:solidFill>
                <a:latin typeface="Calibri"/>
              </a:rPr>
              <a:t>(Galatians 6:10</a:t>
            </a:r>
            <a:r>
              <a:rPr lang="en-US" sz="3200" dirty="0">
                <a:latin typeface="Calibri"/>
              </a:rPr>
              <a:t>). </a:t>
            </a:r>
            <a:r>
              <a:rPr lang="en-US" dirty="0"/>
              <a:t>  </a:t>
            </a:r>
          </a:p>
        </p:txBody>
      </p:sp>
    </p:spTree>
    <p:extLst>
      <p:ext uri="{BB962C8B-B14F-4D97-AF65-F5344CB8AC3E}">
        <p14:creationId xmlns:p14="http://schemas.microsoft.com/office/powerpoint/2010/main" val="41603692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1520"/>
            <a:ext cx="7772400" cy="6126480"/>
          </a:xfrm>
        </p:spPr>
        <p:txBody>
          <a:bodyPr/>
          <a:lstStyle/>
          <a:p>
            <a:pPr marL="0" marR="0"/>
            <a:r>
              <a:rPr lang="en-US" sz="3200" dirty="0">
                <a:latin typeface="Times New Roman"/>
                <a:ea typeface="Times New Roman"/>
              </a:rPr>
              <a:t>There is a deliberate ongoing force to the statement. Basically, he says that we are to overflow with a heart of gratitude doing GOOD and </a:t>
            </a:r>
            <a:r>
              <a:rPr lang="en-US" sz="3200" b="1" dirty="0">
                <a:latin typeface="Times New Roman"/>
                <a:ea typeface="Times New Roman"/>
              </a:rPr>
              <a:t>KEEP ON</a:t>
            </a:r>
            <a:r>
              <a:rPr lang="en-US" sz="3200" dirty="0">
                <a:latin typeface="Times New Roman"/>
                <a:ea typeface="Times New Roman"/>
              </a:rPr>
              <a:t> being thankful! </a:t>
            </a:r>
          </a:p>
          <a:p>
            <a:pPr marL="0" marR="0"/>
            <a:endParaRPr lang="en-US" sz="3200" dirty="0">
              <a:latin typeface="Times New Roman"/>
              <a:ea typeface="Times New Roman"/>
            </a:endParaRPr>
          </a:p>
          <a:p>
            <a:pPr marL="0" marR="0"/>
            <a:endParaRPr lang="en-US" sz="3200" dirty="0">
              <a:latin typeface="Times New Roman"/>
              <a:ea typeface="Times New Roman"/>
            </a:endParaRPr>
          </a:p>
          <a:p>
            <a:pPr marL="0" marR="0"/>
            <a:r>
              <a:rPr lang="en-US" sz="3200" dirty="0">
                <a:latin typeface="Times New Roman"/>
                <a:ea typeface="Times New Roman"/>
              </a:rPr>
              <a:t>That means Thanksgiving Everyday!</a:t>
            </a:r>
          </a:p>
          <a:p>
            <a:endParaRPr lang="en-US" dirty="0"/>
          </a:p>
        </p:txBody>
      </p:sp>
    </p:spTree>
    <p:extLst>
      <p:ext uri="{BB962C8B-B14F-4D97-AF65-F5344CB8AC3E}">
        <p14:creationId xmlns:p14="http://schemas.microsoft.com/office/powerpoint/2010/main" val="18784788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2"/>
          <a:stretch>
            <a:fillRect/>
          </a:stretch>
        </p:blipFill>
        <p:spPr>
          <a:xfrm>
            <a:off x="457200" y="609600"/>
            <a:ext cx="8153400" cy="5943600"/>
          </a:xfrm>
          <a:prstGeom prst="rect">
            <a:avLst/>
          </a:prstGeom>
        </p:spPr>
      </p:pic>
    </p:spTree>
    <p:extLst>
      <p:ext uri="{BB962C8B-B14F-4D97-AF65-F5344CB8AC3E}">
        <p14:creationId xmlns:p14="http://schemas.microsoft.com/office/powerpoint/2010/main" val="130823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239000" cy="4297680"/>
          </a:xfrm>
        </p:spPr>
        <p:txBody>
          <a:bodyPr>
            <a:noAutofit/>
          </a:bodyPr>
          <a:lstStyle/>
          <a:p>
            <a:r>
              <a:rPr lang="en-US" sz="3200" dirty="0">
                <a:latin typeface="Calibri"/>
              </a:rPr>
              <a:t>Our prayer should be as that of David, who prayed, “”Open thou my eyes that I may behold wondrous things out of thy law” </a:t>
            </a:r>
            <a:r>
              <a:rPr lang="en-US" sz="3200" dirty="0">
                <a:solidFill>
                  <a:srgbClr val="FF0000"/>
                </a:solidFill>
                <a:latin typeface="Calibri"/>
              </a:rPr>
              <a:t>(</a:t>
            </a:r>
            <a:r>
              <a:rPr lang="en-US" sz="3200" dirty="0">
                <a:solidFill>
                  <a:srgbClr val="FF0000"/>
                </a:solidFill>
                <a:latin typeface="Calibri"/>
                <a:hlinkClick r:id="rId3"/>
              </a:rPr>
              <a:t>Psa. 119:18</a:t>
            </a:r>
            <a:r>
              <a:rPr lang="en-US" sz="3200" dirty="0">
                <a:solidFill>
                  <a:srgbClr val="FF0000"/>
                </a:solidFill>
                <a:latin typeface="Calibri"/>
              </a:rPr>
              <a:t> ),</a:t>
            </a:r>
            <a:r>
              <a:rPr lang="en-US" sz="3200" dirty="0">
                <a:latin typeface="Calibri"/>
              </a:rPr>
              <a:t> then soon adding, “So shall I talk of thy wondrous works” (v. 27). </a:t>
            </a:r>
          </a:p>
          <a:p>
            <a:r>
              <a:rPr lang="en-US" sz="3200" dirty="0">
                <a:latin typeface="Calibri"/>
              </a:rPr>
              <a:t>God’s wondrous works are everywhere about us, but our failure to heed God’s laws have blinded us to them. </a:t>
            </a:r>
            <a:endParaRPr lang="en-US" sz="3200" dirty="0"/>
          </a:p>
        </p:txBody>
      </p:sp>
      <p:pic>
        <p:nvPicPr>
          <p:cNvPr id="4" name="Picture 3"/>
          <p:cNvPicPr>
            <a:picLocks noChangeAspect="1"/>
          </p:cNvPicPr>
          <p:nvPr/>
        </p:nvPicPr>
        <p:blipFill>
          <a:blip r:embed="rId4"/>
          <a:stretch>
            <a:fillRect/>
          </a:stretch>
        </p:blipFill>
        <p:spPr>
          <a:xfrm>
            <a:off x="7239000" y="4998098"/>
            <a:ext cx="1571625" cy="1724025"/>
          </a:xfrm>
          <a:prstGeom prst="rect">
            <a:avLst/>
          </a:prstGeom>
        </p:spPr>
      </p:pic>
    </p:spTree>
    <p:extLst>
      <p:ext uri="{BB962C8B-B14F-4D97-AF65-F5344CB8AC3E}">
        <p14:creationId xmlns:p14="http://schemas.microsoft.com/office/powerpoint/2010/main" val="3710333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762000" y="914400"/>
            <a:ext cx="7619999" cy="5791200"/>
          </a:xfrm>
          <a:prstGeom prst="rect">
            <a:avLst/>
          </a:prstGeom>
        </p:spPr>
      </p:pic>
      <p:sp>
        <p:nvSpPr>
          <p:cNvPr id="7" name="TextBox 6"/>
          <p:cNvSpPr txBox="1"/>
          <p:nvPr/>
        </p:nvSpPr>
        <p:spPr>
          <a:xfrm>
            <a:off x="578260" y="304800"/>
            <a:ext cx="7803739" cy="523220"/>
          </a:xfrm>
          <a:prstGeom prst="rect">
            <a:avLst/>
          </a:prstGeom>
          <a:noFill/>
        </p:spPr>
        <p:txBody>
          <a:bodyPr wrap="none" rtlCol="0">
            <a:spAutoFit/>
          </a:bodyPr>
          <a:lstStyle/>
          <a:p>
            <a:r>
              <a:rPr lang="en-US" sz="2800" dirty="0"/>
              <a:t>THE WAY WE LIKE TO REMEMBER THANKSGIVING</a:t>
            </a:r>
          </a:p>
        </p:txBody>
      </p:sp>
    </p:spTree>
    <p:extLst>
      <p:ext uri="{BB962C8B-B14F-4D97-AF65-F5344CB8AC3E}">
        <p14:creationId xmlns:p14="http://schemas.microsoft.com/office/powerpoint/2010/main" val="34467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695325"/>
            <a:ext cx="12382500" cy="824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3316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821680"/>
          </a:xfrm>
        </p:spPr>
        <p:txBody>
          <a:bodyPr>
            <a:normAutofit/>
          </a:bodyPr>
          <a:lstStyle/>
          <a:p>
            <a:r>
              <a:rPr lang="en-US" sz="3200" dirty="0">
                <a:ea typeface="Calibri"/>
                <a:cs typeface="Times New Roman"/>
              </a:rPr>
              <a:t>The principle of </a:t>
            </a:r>
            <a:r>
              <a:rPr lang="en-US" sz="3200" b="1" dirty="0">
                <a:ea typeface="Calibri"/>
                <a:cs typeface="Times New Roman"/>
              </a:rPr>
              <a:t>“giving thanks”</a:t>
            </a:r>
            <a:r>
              <a:rPr lang="en-US" sz="3200" dirty="0">
                <a:ea typeface="Calibri"/>
                <a:cs typeface="Times New Roman"/>
              </a:rPr>
              <a:t> is firmly rooted in Scripture. </a:t>
            </a:r>
          </a:p>
          <a:p>
            <a:r>
              <a:rPr lang="en-US" sz="3200" dirty="0">
                <a:ea typeface="Calibri"/>
                <a:cs typeface="Times New Roman"/>
              </a:rPr>
              <a:t>Notice </a:t>
            </a:r>
            <a:r>
              <a:rPr lang="en-US" sz="3200" dirty="0">
                <a:solidFill>
                  <a:srgbClr val="FF0000"/>
                </a:solidFill>
                <a:ea typeface="Calibri"/>
                <a:cs typeface="Times New Roman"/>
              </a:rPr>
              <a:t>Colossians 2:6-7 </a:t>
            </a:r>
            <a:r>
              <a:rPr lang="en-US" sz="3200" dirty="0">
                <a:ea typeface="Calibri"/>
                <a:cs typeface="Times New Roman"/>
              </a:rPr>
              <a:t>where it says: </a:t>
            </a:r>
            <a:r>
              <a:rPr lang="en-US" sz="3200" b="1" dirty="0">
                <a:ea typeface="Calibri"/>
                <a:cs typeface="Times New Roman"/>
              </a:rPr>
              <a:t>“Therefore, as you received Christ Jesus The Lord, so walk in Him, rooted and built up in Him and established in the faith, just as you were taught, abounding in thanksgiving.”</a:t>
            </a:r>
            <a:r>
              <a:rPr lang="en-US" sz="3200" dirty="0">
                <a:ea typeface="Calibri"/>
                <a:cs typeface="Times New Roman"/>
              </a:rPr>
              <a:t> </a:t>
            </a:r>
            <a:endParaRPr lang="en-US" sz="3200" dirty="0"/>
          </a:p>
        </p:txBody>
      </p:sp>
    </p:spTree>
    <p:extLst>
      <p:ext uri="{BB962C8B-B14F-4D97-AF65-F5344CB8AC3E}">
        <p14:creationId xmlns:p14="http://schemas.microsoft.com/office/powerpoint/2010/main" val="11336231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43000" y="731520"/>
            <a:ext cx="6400800" cy="5897880"/>
          </a:xfrm>
        </p:spPr>
        <p:txBody>
          <a:bodyPr>
            <a:normAutofit fontScale="85000" lnSpcReduction="20000"/>
          </a:bodyPr>
          <a:lstStyle/>
          <a:p>
            <a:pPr marR="450"/>
            <a:r>
              <a:rPr lang="en-US" sz="5200" b="1" dirty="0">
                <a:solidFill>
                  <a:srgbClr val="417CBE"/>
                </a:solidFill>
                <a:latin typeface="Segoe UI" panose="020B0502040204020203" pitchFamily="34" charset="0"/>
              </a:rPr>
              <a:t>2Thess 1:3 </a:t>
            </a:r>
            <a:r>
              <a:rPr lang="en-US" sz="5200" dirty="0">
                <a:solidFill>
                  <a:srgbClr val="080000"/>
                </a:solidFill>
                <a:latin typeface="Segoe UI" panose="020B0502040204020203" pitchFamily="34" charset="0"/>
              </a:rPr>
              <a:t>We ought to thank God always for you, brothers and sisters, and rightly so, because your faith flourishes more and more and the love of each one of you all for one another is ever greater.</a:t>
            </a:r>
            <a:endParaRPr lang="en-US" sz="5200" b="1" dirty="0">
              <a:solidFill>
                <a:srgbClr val="417CBE"/>
              </a:solidFill>
              <a:latin typeface="Segoe UI" panose="020B0502040204020203" pitchFamily="34" charset="0"/>
            </a:endParaRPr>
          </a:p>
          <a:p>
            <a:pPr marR="450"/>
            <a:endParaRPr lang="en-US" sz="1800" b="1" dirty="0">
              <a:solidFill>
                <a:srgbClr val="417CBE"/>
              </a:solidFill>
              <a:latin typeface="Segoe UI" panose="020B0502040204020203" pitchFamily="34" charset="0"/>
            </a:endParaRPr>
          </a:p>
          <a:p>
            <a:endParaRPr lang="en-US" dirty="0"/>
          </a:p>
        </p:txBody>
      </p:sp>
    </p:spTree>
    <p:extLst>
      <p:ext uri="{BB962C8B-B14F-4D97-AF65-F5344CB8AC3E}">
        <p14:creationId xmlns:p14="http://schemas.microsoft.com/office/powerpoint/2010/main" val="71106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990600"/>
            <a:ext cx="7848600" cy="5867400"/>
          </a:xfrm>
        </p:spPr>
        <p:txBody>
          <a:bodyPr>
            <a:normAutofit/>
          </a:bodyPr>
          <a:lstStyle/>
          <a:p>
            <a:pPr marR="0" algn="ctr"/>
            <a:r>
              <a:rPr lang="en-US" sz="4000" b="1" i="0" u="none" strike="noStrike" baseline="0" dirty="0">
                <a:solidFill>
                  <a:srgbClr val="080000"/>
                </a:solidFill>
                <a:latin typeface="Segoe UI"/>
              </a:rPr>
              <a:t> </a:t>
            </a:r>
            <a:r>
              <a:rPr lang="en-US" sz="4000" b="0" i="0" u="none" strike="noStrike" baseline="0" dirty="0">
                <a:solidFill>
                  <a:srgbClr val="FF0000"/>
                </a:solidFill>
                <a:latin typeface="Segoe UI"/>
              </a:rPr>
              <a:t>Colossians 3:16</a:t>
            </a:r>
            <a:r>
              <a:rPr lang="en-US" sz="4000" b="0" i="0" u="none" strike="noStrike" baseline="0" dirty="0">
                <a:solidFill>
                  <a:srgbClr val="080000"/>
                </a:solidFill>
                <a:latin typeface="Segoe UI"/>
              </a:rPr>
              <a:t> </a:t>
            </a:r>
            <a:r>
              <a:rPr lang="en-US" sz="4000" b="0" i="0" u="none" strike="noStrike" baseline="0" dirty="0">
                <a:solidFill>
                  <a:srgbClr val="417CBE"/>
                </a:solidFill>
                <a:latin typeface="Segoe UI"/>
              </a:rPr>
              <a:t> (ESV2011)</a:t>
            </a:r>
          </a:p>
          <a:p>
            <a:pPr marR="450"/>
            <a:r>
              <a:rPr lang="en-US" sz="4000" b="0" i="0" u="none" strike="noStrike" baseline="0" dirty="0">
                <a:solidFill>
                  <a:srgbClr val="080000"/>
                </a:solidFill>
                <a:latin typeface="Segoe UI"/>
              </a:rPr>
              <a:t>Let the word of Christ dwell in you richly, teaching and admonishing one another in all wisdom, singing psalms and hymns and spiritual songs, with thankfulness in your hearts to God.</a:t>
            </a:r>
          </a:p>
          <a:p>
            <a:endParaRPr lang="en-US" dirty="0"/>
          </a:p>
        </p:txBody>
      </p:sp>
    </p:spTree>
    <p:extLst>
      <p:ext uri="{BB962C8B-B14F-4D97-AF65-F5344CB8AC3E}">
        <p14:creationId xmlns:p14="http://schemas.microsoft.com/office/powerpoint/2010/main" val="34007860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289" y="4372168"/>
            <a:ext cx="6512511" cy="1143000"/>
          </a:xfrm>
        </p:spPr>
        <p:txBody>
          <a:bodyPr/>
          <a:lstStyle/>
          <a:p>
            <a:endParaRPr lang="en-US" dirty="0"/>
          </a:p>
        </p:txBody>
      </p:sp>
      <p:sp>
        <p:nvSpPr>
          <p:cNvPr id="3" name="Content Placeholder 2"/>
          <p:cNvSpPr>
            <a:spLocks noGrp="1"/>
          </p:cNvSpPr>
          <p:nvPr>
            <p:ph sz="quarter" idx="13"/>
          </p:nvPr>
        </p:nvSpPr>
        <p:spPr/>
        <p:txBody>
          <a:bodyPr/>
          <a:lstStyle/>
          <a:p>
            <a:r>
              <a:rPr lang="en-US" sz="2400" dirty="0">
                <a:solidFill>
                  <a:srgbClr val="080000"/>
                </a:solidFill>
                <a:latin typeface="Segoe UI" panose="020B0502040204020203" pitchFamily="34" charset="0"/>
              </a:rPr>
              <a:t>We thank God always for all of you as we mention you constantly in our prayers</a:t>
            </a:r>
            <a:endParaRPr lang="en-US" dirty="0"/>
          </a:p>
        </p:txBody>
      </p:sp>
      <p:pic>
        <p:nvPicPr>
          <p:cNvPr id="4" name="Picture 3"/>
          <p:cNvPicPr>
            <a:picLocks noChangeAspect="1"/>
          </p:cNvPicPr>
          <p:nvPr/>
        </p:nvPicPr>
        <p:blipFill>
          <a:blip r:embed="rId3"/>
          <a:stretch>
            <a:fillRect/>
          </a:stretch>
        </p:blipFill>
        <p:spPr>
          <a:xfrm>
            <a:off x="2062163" y="1600200"/>
            <a:ext cx="4643438" cy="5257800"/>
          </a:xfrm>
          <a:prstGeom prst="rect">
            <a:avLst/>
          </a:prstGeom>
        </p:spPr>
      </p:pic>
    </p:spTree>
    <p:extLst>
      <p:ext uri="{BB962C8B-B14F-4D97-AF65-F5344CB8AC3E}">
        <p14:creationId xmlns:p14="http://schemas.microsoft.com/office/powerpoint/2010/main" val="2864554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229</TotalTime>
  <Words>716</Words>
  <Application>Microsoft Office PowerPoint</Application>
  <PresentationFormat>On-screen Show (4:3)</PresentationFormat>
  <Paragraphs>45</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Georgia</vt:lpstr>
      <vt:lpstr>Segoe UI</vt:lpstr>
      <vt:lpstr>Times New Roman</vt:lpstr>
      <vt:lpstr>Trebuchet MS</vt:lpstr>
      <vt:lpstr>Slipstream</vt:lpstr>
      <vt:lpstr>THANKSGIVING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Larry Prince</dc:creator>
  <cp:lastModifiedBy>Charles Larry Prince</cp:lastModifiedBy>
  <cp:revision>23</cp:revision>
  <dcterms:created xsi:type="dcterms:W3CDTF">2014-11-23T04:00:05Z</dcterms:created>
  <dcterms:modified xsi:type="dcterms:W3CDTF">2016-11-20T03:17:29Z</dcterms:modified>
</cp:coreProperties>
</file>